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notesMasterIdLst>
    <p:notesMasterId r:id="rId14"/>
  </p:notesMasterIdLst>
  <p:sldIdLst>
    <p:sldId id="256" r:id="rId2"/>
    <p:sldId id="257" r:id="rId3"/>
    <p:sldId id="258" r:id="rId4"/>
    <p:sldId id="266" r:id="rId5"/>
    <p:sldId id="259" r:id="rId6"/>
    <p:sldId id="267" r:id="rId7"/>
    <p:sldId id="260" r:id="rId8"/>
    <p:sldId id="262" r:id="rId9"/>
    <p:sldId id="263" r:id="rId10"/>
    <p:sldId id="264" r:id="rId11"/>
    <p:sldId id="261" r:id="rId12"/>
    <p:sldId id="265" r:id="rId13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14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Verdana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Verdana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dirty="0" smtClean="0"/>
              <a:t>Asıl metin stillerini düzenlemek için tıklatın</a:t>
            </a:r>
          </a:p>
          <a:p>
            <a:pPr lvl="1"/>
            <a:r>
              <a:rPr lang="tr-TR" noProof="0" dirty="0" smtClean="0"/>
              <a:t>İkinci düzey</a:t>
            </a:r>
          </a:p>
          <a:p>
            <a:pPr lvl="2"/>
            <a:r>
              <a:rPr lang="tr-TR" noProof="0" dirty="0" smtClean="0"/>
              <a:t>Üçüncü düzey</a:t>
            </a:r>
          </a:p>
          <a:p>
            <a:pPr lvl="3"/>
            <a:r>
              <a:rPr lang="tr-TR" noProof="0" dirty="0" smtClean="0"/>
              <a:t>Dördüncü düzey</a:t>
            </a:r>
          </a:p>
          <a:p>
            <a:pPr lvl="4"/>
            <a:r>
              <a:rPr lang="tr-TR" noProof="0" dirty="0" smtClean="0"/>
              <a:t>Beşinci düzey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Verdana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Verdana"/>
              </a:defRPr>
            </a:lvl1pPr>
          </a:lstStyle>
          <a:p>
            <a:pPr>
              <a:defRPr/>
            </a:pPr>
            <a:fld id="{BF1B8C55-103D-4909-8018-5276EF62A966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4D190E-43CB-46E9-8E4E-23AE9507941F}" type="slidenum">
              <a:rPr lang="tr-TR">
                <a:latin typeface="Verdana" pitchFamily="34" charset="0"/>
              </a:rPr>
              <a:pPr/>
              <a:t>1</a:t>
            </a:fld>
            <a:endParaRPr lang="tr-TR">
              <a:latin typeface="Verdana" pitchFamily="34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Verdana" pitchFamily="34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8C0BF2-AA7F-4C1E-907B-CC2951E21AA2}" type="slidenum">
              <a:rPr lang="tr-TR">
                <a:latin typeface="Verdana" pitchFamily="34" charset="0"/>
              </a:rPr>
              <a:pPr/>
              <a:t>10</a:t>
            </a:fld>
            <a:endParaRPr lang="tr-TR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Verdana" pitchFamily="34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6D5E0B-82BD-4432-8756-4A65A4169511}" type="slidenum">
              <a:rPr lang="tr-TR">
                <a:latin typeface="Verdana" pitchFamily="34" charset="0"/>
              </a:rPr>
              <a:pPr/>
              <a:t>11</a:t>
            </a:fld>
            <a:endParaRPr lang="tr-TR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Verdana" pitchFamily="34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69239C-61D3-4DE4-8983-46CE507CCAD1}" type="slidenum">
              <a:rPr lang="tr-TR">
                <a:latin typeface="Verdana" pitchFamily="34" charset="0"/>
              </a:rPr>
              <a:pPr/>
              <a:t>12</a:t>
            </a:fld>
            <a:endParaRPr lang="tr-TR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Verdana" pitchFamily="34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D49D5A-796C-4CFD-BF0A-34B2A858921E}" type="slidenum">
              <a:rPr lang="tr-TR">
                <a:latin typeface="Verdana" pitchFamily="34" charset="0"/>
              </a:rPr>
              <a:pPr/>
              <a:t>2</a:t>
            </a:fld>
            <a:endParaRPr lang="tr-TR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Verdana" pitchFamily="34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A47B9F-036B-4877-8D36-373CCD388B57}" type="slidenum">
              <a:rPr lang="tr-TR">
                <a:latin typeface="Verdana" pitchFamily="34" charset="0"/>
              </a:rPr>
              <a:pPr/>
              <a:t>3</a:t>
            </a:fld>
            <a:endParaRPr lang="tr-TR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Verdana" pitchFamily="34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7BC6ED-8B05-4CD2-AD6F-62FC4A16BD21}" type="slidenum">
              <a:rPr lang="tr-TR">
                <a:latin typeface="Verdana" pitchFamily="34" charset="0"/>
              </a:rPr>
              <a:pPr/>
              <a:t>4</a:t>
            </a:fld>
            <a:endParaRPr lang="tr-TR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Verdana" pitchFamily="34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B7C583-0A6A-4C47-A655-96EAE27F54D0}" type="slidenum">
              <a:rPr lang="tr-TR">
                <a:latin typeface="Verdana" pitchFamily="34" charset="0"/>
              </a:rPr>
              <a:pPr/>
              <a:t>5</a:t>
            </a:fld>
            <a:endParaRPr lang="tr-TR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Verdana" pitchFamily="34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7D05AD-8B7E-43D4-A19F-B6740065F5C4}" type="slidenum">
              <a:rPr lang="tr-TR">
                <a:latin typeface="Verdana" pitchFamily="34" charset="0"/>
              </a:rPr>
              <a:pPr/>
              <a:t>6</a:t>
            </a:fld>
            <a:endParaRPr lang="tr-TR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Verdana" pitchFamily="34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3E2AB2-D793-498D-8441-4CD154E60A6C}" type="slidenum">
              <a:rPr lang="tr-TR">
                <a:latin typeface="Verdana" pitchFamily="34" charset="0"/>
              </a:rPr>
              <a:pPr/>
              <a:t>7</a:t>
            </a:fld>
            <a:endParaRPr lang="tr-TR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Verdana" pitchFamily="34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F8551A-A302-45DD-84A5-FAC6B1C153A6}" type="slidenum">
              <a:rPr lang="tr-TR">
                <a:latin typeface="Verdana" pitchFamily="34" charset="0"/>
              </a:rPr>
              <a:pPr/>
              <a:t>8</a:t>
            </a:fld>
            <a:endParaRPr lang="tr-TR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Verdana" pitchFamily="34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CA71E5-E8B8-4EA6-B5FE-8AB3982E430D}" type="slidenum">
              <a:rPr lang="tr-TR">
                <a:latin typeface="Verdana" pitchFamily="34" charset="0"/>
              </a:rPr>
              <a:pPr/>
              <a:t>9</a:t>
            </a:fld>
            <a:endParaRPr lang="tr-TR">
              <a:latin typeface="Verdan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328738" y="1295400"/>
            <a:ext cx="6486525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sz="32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Verdana"/>
                <a:ea typeface="+mj-ea"/>
                <a:cs typeface="+mj-cs"/>
              </a:defRPr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subtitle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393C9-91F1-4898-B4A3-4B6E34A73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D8041-7444-45D0-82A3-488339FCA7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8BFC8-4DCB-4920-B245-A030055E19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D6355-5FE1-4BAA-9181-A0E8D20EA4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81978-1423-41BA-AD58-2AE01E3EB2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D6905-42DD-4BAF-AF6D-307503122C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66453-B3A5-4357-BE4E-D00D0BD038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30917-5634-4C72-99DE-5A31CD2C27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135AE-E88A-4DA7-B609-6982CAA819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B4D29-B51C-4B6E-8462-5C86A3AFB2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43FDC-ACB6-4917-822D-B4BF0D6968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AD167-1B0F-4A39-93BE-C844842789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dirty="0">
                <a:solidFill>
                  <a:schemeClr val="bg1"/>
                </a:solidFill>
                <a:latin typeface="Verdan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dirty="0">
                <a:solidFill>
                  <a:schemeClr val="bg1"/>
                </a:solidFill>
                <a:latin typeface="Verdan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 smtClean="0">
                <a:solidFill>
                  <a:schemeClr val="bg1"/>
                </a:solidFill>
                <a:latin typeface="Verdana"/>
              </a:defRPr>
            </a:lvl1pPr>
          </a:lstStyle>
          <a:p>
            <a:pPr>
              <a:defRPr/>
            </a:pPr>
            <a:fld id="{F7829509-ADD5-4A23-B51D-D16A1A1245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89" r:id="rId2"/>
    <p:sldLayoutId id="2147483888" r:id="rId3"/>
    <p:sldLayoutId id="2147483887" r:id="rId4"/>
    <p:sldLayoutId id="2147483886" r:id="rId5"/>
    <p:sldLayoutId id="2147483885" r:id="rId6"/>
    <p:sldLayoutId id="2147483884" r:id="rId7"/>
    <p:sldLayoutId id="2147483883" r:id="rId8"/>
    <p:sldLayoutId id="2147483882" r:id="rId9"/>
    <p:sldLayoutId id="2147483881" r:id="rId10"/>
    <p:sldLayoutId id="2147483880" r:id="rId11"/>
    <p:sldLayoutId id="2147483879" r:id="rId12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Verdana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Verdana" pitchFamily="34" charset="0"/>
        </a:defRPr>
      </a:lvl9pPr>
    </p:titleStyle>
    <p:bodyStyle>
      <a:lvl1pPr marL="349250" indent="-349250" algn="l" rtl="0" fontAlgn="base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400" kern="1200">
          <a:solidFill>
            <a:srgbClr val="595959"/>
          </a:solidFill>
          <a:latin typeface="Verdana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sz="2200" kern="1200">
          <a:solidFill>
            <a:srgbClr val="595959"/>
          </a:solidFill>
          <a:latin typeface="Verdana"/>
          <a:ea typeface="+mn-ea"/>
          <a:cs typeface="+mn-cs"/>
        </a:defRPr>
      </a:lvl2pPr>
      <a:lvl3pPr marL="968375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000" kern="1200">
          <a:solidFill>
            <a:srgbClr val="595959"/>
          </a:solidFill>
          <a:latin typeface="Verdana"/>
          <a:ea typeface="+mn-ea"/>
          <a:cs typeface="+mn-cs"/>
        </a:defRPr>
      </a:lvl3pPr>
      <a:lvl4pPr marL="1263650" indent="-295275" algn="l" rtl="0" fontAlgn="base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Verdana"/>
          <a:ea typeface="+mn-ea"/>
          <a:cs typeface="+mn-cs"/>
        </a:defRPr>
      </a:lvl4pPr>
      <a:lvl5pPr marL="1546225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Verdana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765175"/>
            <a:ext cx="7489825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8550" y="4508500"/>
            <a:ext cx="18669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2286000" y="5868988"/>
            <a:ext cx="4572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600" b="1">
                <a:solidFill>
                  <a:srgbClr val="2F97B5"/>
                </a:solidFill>
                <a:latin typeface="Verdana" pitchFamily="34" charset="0"/>
              </a:rPr>
              <a:t>Presentation</a:t>
            </a:r>
          </a:p>
          <a:p>
            <a:pPr algn="ctr"/>
            <a:r>
              <a:rPr lang="tr-TR" sz="1600" b="1">
                <a:solidFill>
                  <a:srgbClr val="2F97B5"/>
                </a:solidFill>
                <a:latin typeface="Verdana" pitchFamily="34" charset="0"/>
              </a:rPr>
              <a:t>Istanbul – 12.4.2014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54063"/>
            <a:ext cx="7772400" cy="803275"/>
          </a:xfrm>
        </p:spPr>
        <p:txBody>
          <a:bodyPr/>
          <a:lstStyle/>
          <a:p>
            <a:r>
              <a:rPr lang="en-US" sz="2800" b="1" smtClean="0">
                <a:solidFill>
                  <a:srgbClr val="2F97B5"/>
                </a:solidFill>
                <a:latin typeface="Verdana" pitchFamily="34" charset="0"/>
              </a:rPr>
              <a:t>POPULAR MATH MAGAZINE</a:t>
            </a:r>
            <a:endParaRPr lang="tr-TR" b="1" smtClean="0">
              <a:solidFill>
                <a:srgbClr val="2F97B5"/>
              </a:solidFill>
              <a:latin typeface="Verdana" pitchFamily="34" charset="0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73238"/>
            <a:ext cx="8062913" cy="54721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1900" smtClean="0">
                <a:latin typeface="Verdana" pitchFamily="34" charset="0"/>
              </a:rPr>
              <a:t>TM</a:t>
            </a:r>
            <a:r>
              <a:rPr lang="tr-TR" sz="1900" smtClean="0">
                <a:latin typeface="Verdana" pitchFamily="34" charset="0"/>
              </a:rPr>
              <a:t>D</a:t>
            </a:r>
            <a:r>
              <a:rPr lang="en-US" sz="1900" smtClean="0">
                <a:latin typeface="Verdana" pitchFamily="34" charset="0"/>
              </a:rPr>
              <a:t> publishes quarterly a popular math magazine, </a:t>
            </a:r>
            <a:r>
              <a:rPr lang="tr-TR" sz="1900" b="1" smtClean="0">
                <a:latin typeface="Verdana" pitchFamily="34" charset="0"/>
              </a:rPr>
              <a:t>“MATEMATİK DÜNYASI”</a:t>
            </a:r>
            <a:r>
              <a:rPr lang="en-US" sz="1900" b="1" smtClean="0">
                <a:latin typeface="Verdana" pitchFamily="34" charset="0"/>
              </a:rPr>
              <a:t> </a:t>
            </a:r>
            <a:r>
              <a:rPr lang="tr-TR" sz="1900" smtClean="0">
                <a:latin typeface="Verdana" pitchFamily="34" charset="0"/>
              </a:rPr>
              <a:t>(“The </a:t>
            </a:r>
            <a:r>
              <a:rPr lang="en-US" sz="1900" smtClean="0">
                <a:latin typeface="Verdana" pitchFamily="34" charset="0"/>
              </a:rPr>
              <a:t>World of Mathematics</a:t>
            </a:r>
            <a:r>
              <a:rPr lang="tr-TR" sz="1900" smtClean="0">
                <a:latin typeface="Verdana" pitchFamily="34" charset="0"/>
              </a:rPr>
              <a:t>”)</a:t>
            </a:r>
            <a:r>
              <a:rPr lang="en-US" sz="1900" smtClean="0">
                <a:latin typeface="Verdana" pitchFamily="34" charset="0"/>
              </a:rPr>
              <a:t>, capturing public interest.</a:t>
            </a:r>
          </a:p>
          <a:p>
            <a:pPr>
              <a:lnSpc>
                <a:spcPct val="120000"/>
              </a:lnSpc>
            </a:pPr>
            <a:r>
              <a:rPr lang="en-US" sz="1900" smtClean="0">
                <a:latin typeface="Verdana" pitchFamily="34" charset="0"/>
              </a:rPr>
              <a:t>It is selling over 10,000 copies per issue, and very popular among high school and undegraduate students.</a:t>
            </a:r>
          </a:p>
          <a:p>
            <a:pPr>
              <a:lnSpc>
                <a:spcPct val="120000"/>
              </a:lnSpc>
            </a:pPr>
            <a:r>
              <a:rPr lang="en-US" sz="1900" smtClean="0">
                <a:latin typeface="Verdana" pitchFamily="34" charset="0"/>
              </a:rPr>
              <a:t>The magazine is designed to encourage students of all ages to pursue activities and careers in the mathematical sciences. </a:t>
            </a:r>
          </a:p>
          <a:p>
            <a:pPr>
              <a:lnSpc>
                <a:spcPct val="120000"/>
              </a:lnSpc>
            </a:pPr>
            <a:r>
              <a:rPr lang="en-US" sz="1900" smtClean="0">
                <a:latin typeface="Verdana" pitchFamily="34" charset="0"/>
              </a:rPr>
              <a:t>Successive issues are dedicated to specific subjects covering contemporary advancements in mathematics.</a:t>
            </a:r>
            <a:endParaRPr lang="tr-TR" sz="1900" smtClean="0">
              <a:latin typeface="Verdana" pitchFamily="34" charset="0"/>
            </a:endParaRPr>
          </a:p>
        </p:txBody>
      </p:sp>
      <p:pic>
        <p:nvPicPr>
          <p:cNvPr id="3379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6092825"/>
            <a:ext cx="14382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81038"/>
            <a:ext cx="7772400" cy="8763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2800" b="1" dirty="0" err="1">
                <a:solidFill>
                  <a:schemeClr val="bg2">
                    <a:lumMod val="50000"/>
                  </a:schemeClr>
                </a:solidFill>
                <a:cs typeface="Verdana"/>
              </a:rPr>
              <a:t>OTHER</a:t>
            </a:r>
            <a:r>
              <a:rPr lang="tr-TR" sz="2800" b="1" dirty="0">
                <a:solidFill>
                  <a:schemeClr val="bg2">
                    <a:lumMod val="50000"/>
                  </a:schemeClr>
                </a:solidFill>
                <a:cs typeface="Verdana"/>
              </a:rPr>
              <a:t> </a:t>
            </a:r>
            <a:r>
              <a:rPr lang="tr-TR" sz="2800" b="1" dirty="0" err="1">
                <a:solidFill>
                  <a:schemeClr val="bg2">
                    <a:lumMod val="50000"/>
                  </a:schemeClr>
                </a:solidFill>
                <a:cs typeface="Verdana"/>
              </a:rPr>
              <a:t>ACTIVITIES</a:t>
            </a:r>
            <a:endParaRPr lang="tr-TR" b="1" dirty="0">
              <a:solidFill>
                <a:schemeClr val="bg2">
                  <a:lumMod val="50000"/>
                </a:schemeClr>
              </a:solidFill>
              <a:cs typeface="Verdana"/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70063"/>
            <a:ext cx="7772400" cy="461168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1900" smtClean="0">
                <a:latin typeface="Verdana" pitchFamily="34" charset="0"/>
              </a:rPr>
              <a:t>Annual Algebra Workshops </a:t>
            </a:r>
          </a:p>
          <a:p>
            <a:pPr>
              <a:lnSpc>
                <a:spcPct val="120000"/>
              </a:lnSpc>
            </a:pPr>
            <a:r>
              <a:rPr lang="en-US" sz="1900" smtClean="0">
                <a:latin typeface="Verdana" pitchFamily="34" charset="0"/>
              </a:rPr>
              <a:t>Graduate Summer Schools </a:t>
            </a:r>
          </a:p>
          <a:p>
            <a:pPr>
              <a:lnSpc>
                <a:spcPct val="120000"/>
              </a:lnSpc>
            </a:pPr>
            <a:r>
              <a:rPr lang="tr-TR" sz="1900" smtClean="0">
                <a:latin typeface="Verdana" pitchFamily="34" charset="0"/>
              </a:rPr>
              <a:t>These activities, </a:t>
            </a:r>
            <a:r>
              <a:rPr lang="en-US" sz="1900" smtClean="0">
                <a:latin typeface="Verdana" pitchFamily="34" charset="0"/>
              </a:rPr>
              <a:t>fostering graduate students are conducted regularly and, in addition to facilitating research, give novice researchers the chance to interact with and learn from expert researchers. </a:t>
            </a:r>
            <a:endParaRPr lang="tr-TR" sz="1900" smtClean="0">
              <a:latin typeface="Verdana" pitchFamily="34" charset="0"/>
            </a:endParaRPr>
          </a:p>
        </p:txBody>
      </p:sp>
      <p:pic>
        <p:nvPicPr>
          <p:cNvPr id="3584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6092825"/>
            <a:ext cx="14382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914400" y="1100138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Verdana"/>
                <a:cs typeface="Verdana"/>
              </a:rPr>
              <a:t>THANK YOU FOR YOUR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Verdana"/>
                <a:cs typeface="Verdana"/>
              </a:rPr>
              <a:t>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Verdana"/>
                <a:cs typeface="Verdana"/>
              </a:rPr>
              <a:t>ATTENTION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37890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8550" y="5373688"/>
            <a:ext cx="1866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2788" y="1628775"/>
            <a:ext cx="7718425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1900" smtClean="0">
                <a:latin typeface="Verdana" pitchFamily="34" charset="0"/>
              </a:rPr>
              <a:t>The Turkish Mathematical Society (TM</a:t>
            </a:r>
            <a:r>
              <a:rPr lang="tr-TR" sz="1900" smtClean="0">
                <a:latin typeface="Verdana" pitchFamily="34" charset="0"/>
              </a:rPr>
              <a:t>D</a:t>
            </a:r>
            <a:r>
              <a:rPr lang="en-US" sz="1900" smtClean="0">
                <a:latin typeface="Verdana" pitchFamily="34" charset="0"/>
              </a:rPr>
              <a:t>) was founded in 1948. </a:t>
            </a:r>
          </a:p>
          <a:p>
            <a:pPr>
              <a:lnSpc>
                <a:spcPct val="120000"/>
              </a:lnSpc>
            </a:pPr>
            <a:r>
              <a:rPr lang="en-US" sz="1900" smtClean="0">
                <a:latin typeface="Verdana" pitchFamily="34" charset="0"/>
              </a:rPr>
              <a:t>It was the only professional institution representing and bringing together mathematicians in Turkey until 1995. </a:t>
            </a:r>
            <a:endParaRPr lang="tr-TR" sz="1900" smtClean="0">
              <a:latin typeface="Verdana" pitchFamily="34" charset="0"/>
            </a:endParaRPr>
          </a:p>
        </p:txBody>
      </p:sp>
      <p:pic>
        <p:nvPicPr>
          <p:cNvPr id="1741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6092825"/>
            <a:ext cx="14382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08050"/>
            <a:ext cx="7775575" cy="649288"/>
          </a:xfrm>
        </p:spPr>
        <p:txBody>
          <a:bodyPr/>
          <a:lstStyle/>
          <a:p>
            <a:r>
              <a:rPr lang="en-US" sz="2800" b="1" smtClean="0">
                <a:solidFill>
                  <a:srgbClr val="2F97B5"/>
                </a:solidFill>
                <a:latin typeface="Verdana" pitchFamily="34" charset="0"/>
              </a:rPr>
              <a:t>TMD FACTS</a:t>
            </a:r>
            <a:endParaRPr lang="en-US" b="1" smtClean="0">
              <a:solidFill>
                <a:srgbClr val="2F97B5"/>
              </a:solidFill>
              <a:latin typeface="Verdana" pitchFamily="34" charset="0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773238"/>
            <a:ext cx="7772400" cy="44640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1900" smtClean="0">
                <a:latin typeface="Verdana" pitchFamily="34" charset="0"/>
              </a:rPr>
              <a:t>TM</a:t>
            </a:r>
            <a:r>
              <a:rPr lang="tr-TR" sz="1900" smtClean="0">
                <a:latin typeface="Verdana" pitchFamily="34" charset="0"/>
              </a:rPr>
              <a:t>D</a:t>
            </a:r>
            <a:r>
              <a:rPr lang="en-US" sz="1900" smtClean="0">
                <a:latin typeface="Verdana" pitchFamily="34" charset="0"/>
              </a:rPr>
              <a:t> has 818 members from all over the country. </a:t>
            </a:r>
          </a:p>
          <a:p>
            <a:pPr>
              <a:lnSpc>
                <a:spcPct val="120000"/>
              </a:lnSpc>
            </a:pPr>
            <a:r>
              <a:rPr lang="en-US" sz="1900" smtClean="0">
                <a:latin typeface="Verdana" pitchFamily="34" charset="0"/>
              </a:rPr>
              <a:t>It has been a full member of the IMU since 1960</a:t>
            </a:r>
            <a:r>
              <a:rPr lang="tr-TR" sz="1900" smtClean="0">
                <a:latin typeface="Verdana" pitchFamily="34" charset="0"/>
              </a:rPr>
              <a:t> and a full member of the </a:t>
            </a:r>
            <a:r>
              <a:rPr lang="en-US" sz="1900" smtClean="0">
                <a:latin typeface="Verdana" pitchFamily="34" charset="0"/>
              </a:rPr>
              <a:t>EMS </a:t>
            </a:r>
            <a:r>
              <a:rPr lang="tr-TR" sz="1900" smtClean="0">
                <a:latin typeface="Verdana" pitchFamily="34" charset="0"/>
              </a:rPr>
              <a:t>since 2008.</a:t>
            </a:r>
            <a:endParaRPr lang="en-US" sz="1900" smtClean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900" smtClean="0">
                <a:latin typeface="Verdana" pitchFamily="34" charset="0"/>
              </a:rPr>
              <a:t>The Society’s center is located in Istanbul and it has also a branch in Ankara. </a:t>
            </a:r>
            <a:endParaRPr lang="tr-TR" sz="1900" smtClean="0">
              <a:latin typeface="Verdana" pitchFamily="34" charset="0"/>
            </a:endParaRPr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6092825"/>
            <a:ext cx="14382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09600"/>
            <a:ext cx="7772400" cy="947738"/>
          </a:xfrm>
        </p:spPr>
        <p:txBody>
          <a:bodyPr/>
          <a:lstStyle/>
          <a:p>
            <a:r>
              <a:rPr lang="en-US" sz="2800" b="1" smtClean="0">
                <a:solidFill>
                  <a:srgbClr val="2F97B5"/>
                </a:solidFill>
                <a:latin typeface="Verdana" pitchFamily="34" charset="0"/>
              </a:rPr>
              <a:t>FACTS and FIGURES in TURKEY</a:t>
            </a:r>
            <a:endParaRPr lang="en-US" b="1" smtClean="0">
              <a:solidFill>
                <a:srgbClr val="2F97B5"/>
              </a:solidFill>
              <a:latin typeface="Verdana" pitchFamily="34" charset="0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773238"/>
            <a:ext cx="7772400" cy="3959225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sz="1900" smtClean="0">
                <a:latin typeface="Verdana" pitchFamily="34" charset="0"/>
              </a:rPr>
              <a:t>In Turkey, there are</a:t>
            </a:r>
          </a:p>
          <a:p>
            <a:pPr algn="just">
              <a:lnSpc>
                <a:spcPct val="50000"/>
              </a:lnSpc>
            </a:pPr>
            <a:endParaRPr lang="en-US" sz="500" smtClean="0">
              <a:latin typeface="Verdana" pitchFamily="34" charset="0"/>
            </a:endParaRPr>
          </a:p>
          <a:p>
            <a:pPr lvl="2" algn="just">
              <a:lnSpc>
                <a:spcPct val="120000"/>
              </a:lnSpc>
            </a:pPr>
            <a:r>
              <a:rPr lang="en-US" sz="1700" smtClean="0">
                <a:latin typeface="Verdana" pitchFamily="34" charset="0"/>
              </a:rPr>
              <a:t>106 math departments</a:t>
            </a:r>
          </a:p>
          <a:p>
            <a:pPr lvl="2" algn="just">
              <a:lnSpc>
                <a:spcPct val="120000"/>
              </a:lnSpc>
            </a:pPr>
            <a:r>
              <a:rPr lang="en-US" sz="1700" smtClean="0">
                <a:latin typeface="Verdana" pitchFamily="34" charset="0"/>
              </a:rPr>
              <a:t>~ 20,000 math undergraduates</a:t>
            </a:r>
          </a:p>
          <a:p>
            <a:pPr lvl="2" algn="just">
              <a:lnSpc>
                <a:spcPct val="120000"/>
              </a:lnSpc>
            </a:pPr>
            <a:r>
              <a:rPr lang="en-US" sz="1700" smtClean="0">
                <a:latin typeface="Verdana" pitchFamily="34" charset="0"/>
              </a:rPr>
              <a:t>~ 600 math graduate students</a:t>
            </a:r>
          </a:p>
          <a:p>
            <a:pPr lvl="2" algn="just">
              <a:lnSpc>
                <a:spcPct val="120000"/>
              </a:lnSpc>
            </a:pPr>
            <a:r>
              <a:rPr lang="en-US" sz="1700" smtClean="0">
                <a:latin typeface="Verdana" pitchFamily="34" charset="0"/>
              </a:rPr>
              <a:t>~ 90 math PhDs per year</a:t>
            </a:r>
          </a:p>
          <a:p>
            <a:pPr lvl="2" algn="just">
              <a:lnSpc>
                <a:spcPct val="120000"/>
              </a:lnSpc>
            </a:pPr>
            <a:r>
              <a:rPr lang="en-US" sz="1700" smtClean="0">
                <a:latin typeface="Verdana" pitchFamily="34" charset="0"/>
              </a:rPr>
              <a:t>~ 1600 math professors</a:t>
            </a:r>
          </a:p>
          <a:p>
            <a:pPr lvl="2" algn="just">
              <a:lnSpc>
                <a:spcPct val="120000"/>
              </a:lnSpc>
            </a:pPr>
            <a:r>
              <a:rPr lang="en-US" sz="1700" smtClean="0">
                <a:latin typeface="Verdana" pitchFamily="34" charset="0"/>
              </a:rPr>
              <a:t>~ 500 SCI math publications per year</a:t>
            </a:r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6092825"/>
            <a:ext cx="14382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54063"/>
            <a:ext cx="7772400" cy="803275"/>
          </a:xfrm>
        </p:spPr>
        <p:txBody>
          <a:bodyPr/>
          <a:lstStyle/>
          <a:p>
            <a:r>
              <a:rPr lang="en-US" sz="2800" b="1" smtClean="0">
                <a:solidFill>
                  <a:srgbClr val="2F97B5"/>
                </a:solidFill>
                <a:latin typeface="Verdana" pitchFamily="34" charset="0"/>
              </a:rPr>
              <a:t>TM</a:t>
            </a:r>
            <a:r>
              <a:rPr lang="tr-TR" sz="2800" b="1" smtClean="0">
                <a:solidFill>
                  <a:srgbClr val="2F97B5"/>
                </a:solidFill>
                <a:latin typeface="Verdana" pitchFamily="34" charset="0"/>
              </a:rPr>
              <a:t>D</a:t>
            </a:r>
            <a:r>
              <a:rPr lang="en-US" sz="2800" b="1" smtClean="0">
                <a:solidFill>
                  <a:srgbClr val="2F97B5"/>
                </a:solidFill>
                <a:latin typeface="Verdana" pitchFamily="34" charset="0"/>
              </a:rPr>
              <a:t> </a:t>
            </a:r>
            <a:r>
              <a:rPr lang="tr-TR" sz="2800" b="1" smtClean="0">
                <a:solidFill>
                  <a:srgbClr val="2F97B5"/>
                </a:solidFill>
                <a:latin typeface="Verdana" pitchFamily="34" charset="0"/>
              </a:rPr>
              <a:t>MISSION</a:t>
            </a:r>
            <a:endParaRPr lang="tr-TR" b="1" smtClean="0">
              <a:solidFill>
                <a:srgbClr val="2F97B5"/>
              </a:solidFill>
              <a:latin typeface="Verdana" pitchFamily="34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73238"/>
            <a:ext cx="8062913" cy="51117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1900" smtClean="0">
                <a:latin typeface="Verdana" pitchFamily="34" charset="0"/>
              </a:rPr>
              <a:t>The main objective of the TM</a:t>
            </a:r>
            <a:r>
              <a:rPr lang="tr-TR" sz="1900" smtClean="0">
                <a:latin typeface="Verdana" pitchFamily="34" charset="0"/>
              </a:rPr>
              <a:t>D</a:t>
            </a:r>
            <a:r>
              <a:rPr lang="en-US" sz="1900" smtClean="0">
                <a:latin typeface="Verdana" pitchFamily="34" charset="0"/>
              </a:rPr>
              <a:t> is to sustain the advancement and nationwide augmentation of mathematics, mathematical sciences and related disciplines.</a:t>
            </a:r>
          </a:p>
          <a:p>
            <a:pPr>
              <a:lnSpc>
                <a:spcPct val="120000"/>
              </a:lnSpc>
            </a:pPr>
            <a:r>
              <a:rPr lang="en-US" sz="1900" smtClean="0">
                <a:latin typeface="Verdana" pitchFamily="34" charset="0"/>
              </a:rPr>
              <a:t>To reach our goal, we advocate the effectiveness of mathematics in sociological, economical and technological context, as well as its vocational significance. </a:t>
            </a:r>
          </a:p>
          <a:p>
            <a:pPr>
              <a:lnSpc>
                <a:spcPct val="120000"/>
              </a:lnSpc>
            </a:pPr>
            <a:r>
              <a:rPr lang="en-US" sz="1900" smtClean="0">
                <a:latin typeface="Verdana" pitchFamily="34" charset="0"/>
              </a:rPr>
              <a:t>In addition, we support research and scholarships, promote mathematics education and the exposition of mathematics at all levels thr</a:t>
            </a:r>
            <a:r>
              <a:rPr lang="tr-TR" sz="1900" smtClean="0">
                <a:latin typeface="Verdana" pitchFamily="34" charset="0"/>
              </a:rPr>
              <a:t>ough</a:t>
            </a:r>
            <a:r>
              <a:rPr lang="en-US" sz="1900" smtClean="0">
                <a:latin typeface="Verdana" pitchFamily="34" charset="0"/>
              </a:rPr>
              <a:t> appropriate venues,  e.g. government, national funding agencies, media.</a:t>
            </a:r>
            <a:endParaRPr lang="tr-TR" sz="1900" smtClean="0">
              <a:latin typeface="Verdana" pitchFamily="34" charset="0"/>
            </a:endParaRPr>
          </a:p>
        </p:txBody>
      </p:sp>
      <p:pic>
        <p:nvPicPr>
          <p:cNvPr id="2355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6092825"/>
            <a:ext cx="14382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30238"/>
            <a:ext cx="7772400" cy="927100"/>
          </a:xfrm>
        </p:spPr>
        <p:txBody>
          <a:bodyPr/>
          <a:lstStyle/>
          <a:p>
            <a:r>
              <a:rPr lang="en-US" sz="2800" b="1" smtClean="0">
                <a:solidFill>
                  <a:srgbClr val="2F97B5"/>
                </a:solidFill>
                <a:latin typeface="Verdana" pitchFamily="34" charset="0"/>
              </a:rPr>
              <a:t>MAIN TM</a:t>
            </a:r>
            <a:r>
              <a:rPr lang="tr-TR" sz="2800" b="1" smtClean="0">
                <a:solidFill>
                  <a:srgbClr val="2F97B5"/>
                </a:solidFill>
                <a:latin typeface="Verdana" pitchFamily="34" charset="0"/>
              </a:rPr>
              <a:t>D</a:t>
            </a:r>
            <a:r>
              <a:rPr lang="en-US" sz="2800" b="1" smtClean="0">
                <a:solidFill>
                  <a:srgbClr val="2F97B5"/>
                </a:solidFill>
                <a:latin typeface="Verdana" pitchFamily="34" charset="0"/>
              </a:rPr>
              <a:t> ACTIVITIES</a:t>
            </a:r>
            <a:endParaRPr lang="tr-TR" b="1" smtClean="0">
              <a:solidFill>
                <a:srgbClr val="2F97B5"/>
              </a:solidFill>
              <a:latin typeface="Verdana" pitchFamily="34" charset="0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73238"/>
            <a:ext cx="7772400" cy="4319587"/>
          </a:xfrm>
        </p:spPr>
        <p:txBody>
          <a:bodyPr/>
          <a:lstStyle/>
          <a:p>
            <a:pPr algn="just"/>
            <a:r>
              <a:rPr lang="en-US" sz="1900" smtClean="0">
                <a:latin typeface="Verdana" pitchFamily="34" charset="0"/>
              </a:rPr>
              <a:t>Annual National Math Symposia</a:t>
            </a:r>
          </a:p>
          <a:p>
            <a:pPr algn="just"/>
            <a:r>
              <a:rPr lang="en-US" sz="1900" smtClean="0">
                <a:latin typeface="Verdana" pitchFamily="34" charset="0"/>
              </a:rPr>
              <a:t>Undergraduate Scholarships</a:t>
            </a:r>
          </a:p>
          <a:p>
            <a:pPr algn="just"/>
            <a:r>
              <a:rPr lang="en-US" sz="1900" smtClean="0">
                <a:latin typeface="Verdana" pitchFamily="34" charset="0"/>
              </a:rPr>
              <a:t>Quarterly Popular Math Magazine</a:t>
            </a:r>
          </a:p>
          <a:p>
            <a:pPr algn="just"/>
            <a:r>
              <a:rPr lang="en-US" sz="1900" smtClean="0">
                <a:latin typeface="Verdana" pitchFamily="34" charset="0"/>
              </a:rPr>
              <a:t>Popular Math Seminars for Public</a:t>
            </a:r>
          </a:p>
          <a:p>
            <a:pPr algn="just"/>
            <a:r>
              <a:rPr lang="en-US" sz="1900" smtClean="0">
                <a:latin typeface="Verdana" pitchFamily="34" charset="0"/>
              </a:rPr>
              <a:t>Graduate Summer Schools</a:t>
            </a:r>
            <a:endParaRPr lang="tr-TR" sz="1900" smtClean="0">
              <a:latin typeface="Verdana" pitchFamily="34" charset="0"/>
            </a:endParaRPr>
          </a:p>
        </p:txBody>
      </p:sp>
      <p:pic>
        <p:nvPicPr>
          <p:cNvPr id="2560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6092825"/>
            <a:ext cx="14382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874712"/>
          </a:xfrm>
        </p:spPr>
        <p:txBody>
          <a:bodyPr/>
          <a:lstStyle/>
          <a:p>
            <a:r>
              <a:rPr lang="tr-TR" sz="2800" b="1" smtClean="0">
                <a:solidFill>
                  <a:srgbClr val="2F97B5"/>
                </a:solidFill>
                <a:latin typeface="Verdana" pitchFamily="34" charset="0"/>
              </a:rPr>
              <a:t>NATIONAL SYMPOSIA</a:t>
            </a:r>
            <a:endParaRPr lang="tr-TR" b="1" smtClean="0">
              <a:solidFill>
                <a:srgbClr val="2F97B5"/>
              </a:solidFill>
              <a:latin typeface="Verdana" pitchFamily="34" charset="0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96975"/>
            <a:ext cx="7772400" cy="5472113"/>
          </a:xfrm>
        </p:spPr>
        <p:txBody>
          <a:bodyPr/>
          <a:lstStyle/>
          <a:p>
            <a:r>
              <a:rPr lang="en-US" sz="1700" smtClean="0">
                <a:latin typeface="Verdana" pitchFamily="34" charset="0"/>
              </a:rPr>
              <a:t>The Society provides nationwide resources and activities that foster professional growth and cooperation among researchers, academicians, teachers and students. </a:t>
            </a:r>
          </a:p>
          <a:p>
            <a:r>
              <a:rPr lang="en-US" sz="1700" smtClean="0">
                <a:latin typeface="Verdana" pitchFamily="34" charset="0"/>
              </a:rPr>
              <a:t>To this end, TM</a:t>
            </a:r>
            <a:r>
              <a:rPr lang="tr-TR" sz="1700" smtClean="0">
                <a:latin typeface="Verdana" pitchFamily="34" charset="0"/>
              </a:rPr>
              <a:t>D</a:t>
            </a:r>
            <a:r>
              <a:rPr lang="en-US" sz="1700" smtClean="0">
                <a:latin typeface="Verdana" pitchFamily="34" charset="0"/>
              </a:rPr>
              <a:t> organizes </a:t>
            </a:r>
            <a:r>
              <a:rPr lang="tr-TR" sz="1700" smtClean="0">
                <a:latin typeface="Verdana" pitchFamily="34" charset="0"/>
              </a:rPr>
              <a:t>an </a:t>
            </a:r>
            <a:r>
              <a:rPr lang="en-US" sz="1700" b="1" smtClean="0">
                <a:latin typeface="Verdana" pitchFamily="34" charset="0"/>
              </a:rPr>
              <a:t>annual national symposi</a:t>
            </a:r>
            <a:r>
              <a:rPr lang="tr-TR" sz="1700" b="1" smtClean="0">
                <a:latin typeface="Verdana" pitchFamily="34" charset="0"/>
              </a:rPr>
              <a:t>um</a:t>
            </a:r>
            <a:r>
              <a:rPr lang="en-US" sz="1700" smtClean="0">
                <a:latin typeface="Verdana" pitchFamily="34" charset="0"/>
              </a:rPr>
              <a:t> in different regions of the country. </a:t>
            </a:r>
          </a:p>
          <a:p>
            <a:r>
              <a:rPr lang="en-US" sz="1700" smtClean="0">
                <a:latin typeface="Verdana" pitchFamily="34" charset="0"/>
              </a:rPr>
              <a:t>So far, </a:t>
            </a:r>
            <a:r>
              <a:rPr lang="en-US" sz="1700" b="1" smtClean="0">
                <a:latin typeface="Verdana" pitchFamily="34" charset="0"/>
              </a:rPr>
              <a:t>2</a:t>
            </a:r>
            <a:r>
              <a:rPr lang="tr-TR" sz="1700" b="1" smtClean="0">
                <a:latin typeface="Verdana" pitchFamily="34" charset="0"/>
              </a:rPr>
              <a:t>5</a:t>
            </a:r>
            <a:r>
              <a:rPr lang="en-US" sz="1700" b="1" smtClean="0">
                <a:latin typeface="Verdana" pitchFamily="34" charset="0"/>
              </a:rPr>
              <a:t> symposia</a:t>
            </a:r>
            <a:r>
              <a:rPr lang="en-US" sz="1700" smtClean="0">
                <a:latin typeface="Verdana" pitchFamily="34" charset="0"/>
              </a:rPr>
              <a:t> have been organized at </a:t>
            </a:r>
            <a:r>
              <a:rPr lang="tr-TR" sz="1700" smtClean="0">
                <a:latin typeface="Verdana" pitchFamily="34" charset="0"/>
              </a:rPr>
              <a:t>twenty</a:t>
            </a:r>
            <a:r>
              <a:rPr lang="en-US" sz="1700" smtClean="0">
                <a:latin typeface="Verdana" pitchFamily="34" charset="0"/>
              </a:rPr>
              <a:t> Turkish universities. </a:t>
            </a:r>
          </a:p>
          <a:p>
            <a:r>
              <a:rPr lang="en-US" sz="1700" smtClean="0">
                <a:latin typeface="Verdana" pitchFamily="34" charset="0"/>
              </a:rPr>
              <a:t>Each year, hundreds of academicians attend these symposia to collaborate over research and benefit from lectures presented by researchers who are selectively invited by a scientific advisory committee. </a:t>
            </a:r>
          </a:p>
          <a:p>
            <a:r>
              <a:rPr lang="en-US" sz="1700" smtClean="0">
                <a:latin typeface="Verdana" pitchFamily="34" charset="0"/>
              </a:rPr>
              <a:t>Thr</a:t>
            </a:r>
            <a:r>
              <a:rPr lang="tr-TR" sz="1700" smtClean="0">
                <a:latin typeface="Verdana" pitchFamily="34" charset="0"/>
              </a:rPr>
              <a:t>ough</a:t>
            </a:r>
            <a:r>
              <a:rPr lang="en-US" sz="1700" smtClean="0">
                <a:latin typeface="Verdana" pitchFamily="34" charset="0"/>
              </a:rPr>
              <a:t> the organization of special sessions, </a:t>
            </a:r>
            <a:r>
              <a:rPr lang="en-US" sz="1700" b="1" smtClean="0">
                <a:latin typeface="Verdana" pitchFamily="34" charset="0"/>
              </a:rPr>
              <a:t>young researchers</a:t>
            </a:r>
            <a:r>
              <a:rPr lang="en-US" sz="1700" smtClean="0">
                <a:latin typeface="Verdana" pitchFamily="34" charset="0"/>
              </a:rPr>
              <a:t> are given the opportunity to present their theses, and thus, a professional platform for discussing their ideas is provided. </a:t>
            </a:r>
            <a:endParaRPr lang="tr-TR" sz="1700" smtClean="0">
              <a:latin typeface="Verdana" pitchFamily="34" charset="0"/>
            </a:endParaRPr>
          </a:p>
        </p:txBody>
      </p:sp>
      <p:pic>
        <p:nvPicPr>
          <p:cNvPr id="2765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6092825"/>
            <a:ext cx="14382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219075"/>
            <a:ext cx="8042275" cy="1338263"/>
          </a:xfrm>
        </p:spPr>
        <p:txBody>
          <a:bodyPr/>
          <a:lstStyle/>
          <a:p>
            <a:r>
              <a:rPr lang="tr-TR" sz="2800" b="1" smtClean="0">
                <a:solidFill>
                  <a:srgbClr val="2F97B5"/>
                </a:solidFill>
                <a:latin typeface="Verdana" pitchFamily="34" charset="0"/>
              </a:rPr>
              <a:t>FELLOWSHIPS</a:t>
            </a:r>
            <a:endParaRPr lang="tr-TR" b="1" smtClean="0">
              <a:solidFill>
                <a:srgbClr val="2F97B5"/>
              </a:solidFill>
              <a:latin typeface="Verdana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73238"/>
            <a:ext cx="7772400" cy="447198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900" smtClean="0">
                <a:latin typeface="Verdana" pitchFamily="34" charset="0"/>
              </a:rPr>
              <a:t>TM</a:t>
            </a:r>
            <a:r>
              <a:rPr lang="tr-TR" sz="1900" smtClean="0">
                <a:latin typeface="Verdana" pitchFamily="34" charset="0"/>
              </a:rPr>
              <a:t>D</a:t>
            </a:r>
            <a:r>
              <a:rPr lang="en-US" sz="1900" smtClean="0">
                <a:latin typeface="Verdana" pitchFamily="34" charset="0"/>
              </a:rPr>
              <a:t> offers t</a:t>
            </a:r>
            <a:r>
              <a:rPr lang="tr-TR" sz="1900" smtClean="0">
                <a:latin typeface="Verdana" pitchFamily="34" charset="0"/>
              </a:rPr>
              <a:t>hree</a:t>
            </a:r>
            <a:r>
              <a:rPr lang="en-US" sz="1900" smtClean="0">
                <a:latin typeface="Verdana" pitchFamily="34" charset="0"/>
              </a:rPr>
              <a:t> fellowships per year, supporting </a:t>
            </a:r>
            <a:r>
              <a:rPr lang="tr-TR" sz="1900" smtClean="0">
                <a:latin typeface="Verdana" pitchFamily="34" charset="0"/>
              </a:rPr>
              <a:t>three</a:t>
            </a:r>
            <a:r>
              <a:rPr lang="en-US" sz="1900" smtClean="0">
                <a:latin typeface="Verdana" pitchFamily="34" charset="0"/>
              </a:rPr>
              <a:t> math undergraduates who are selected by a fellowship committee upon application</a:t>
            </a:r>
            <a:r>
              <a:rPr lang="tr-TR" sz="1900" smtClean="0">
                <a:latin typeface="Verdana" pitchFamily="34" charset="0"/>
              </a:rPr>
              <a:t>:</a:t>
            </a:r>
          </a:p>
          <a:p>
            <a:pPr>
              <a:lnSpc>
                <a:spcPct val="50000"/>
              </a:lnSpc>
              <a:buFont typeface="Wingdings 2" pitchFamily="18" charset="2"/>
              <a:buNone/>
            </a:pPr>
            <a:endParaRPr lang="en-US" sz="500" smtClean="0">
              <a:latin typeface="Verdana" pitchFamily="34" charset="0"/>
            </a:endParaRPr>
          </a:p>
          <a:p>
            <a:pPr lvl="2" algn="just">
              <a:lnSpc>
                <a:spcPct val="120000"/>
              </a:lnSpc>
            </a:pPr>
            <a:r>
              <a:rPr lang="tr-TR" sz="1700" smtClean="0">
                <a:latin typeface="Verdana" pitchFamily="34" charset="0"/>
              </a:rPr>
              <a:t>Cahit Arf fellowship</a:t>
            </a:r>
          </a:p>
          <a:p>
            <a:pPr lvl="2" algn="just">
              <a:lnSpc>
                <a:spcPct val="120000"/>
              </a:lnSpc>
            </a:pPr>
            <a:r>
              <a:rPr lang="tr-TR" sz="1700" smtClean="0">
                <a:latin typeface="Verdana" pitchFamily="34" charset="0"/>
              </a:rPr>
              <a:t>Gündüz Ikeda fellowship</a:t>
            </a:r>
          </a:p>
          <a:p>
            <a:pPr lvl="2" algn="just">
              <a:lnSpc>
                <a:spcPct val="120000"/>
              </a:lnSpc>
            </a:pPr>
            <a:r>
              <a:rPr lang="tr-TR" sz="1700" smtClean="0">
                <a:latin typeface="Verdana" pitchFamily="34" charset="0"/>
              </a:rPr>
              <a:t>Nazım Terzioğlu fellowship</a:t>
            </a:r>
          </a:p>
          <a:p>
            <a:pPr>
              <a:buFont typeface="Wingdings 2" pitchFamily="18" charset="2"/>
              <a:buNone/>
            </a:pPr>
            <a:endParaRPr lang="tr-TR" sz="1700" smtClean="0">
              <a:latin typeface="Verdana" pitchFamily="34" charset="0"/>
            </a:endParaRPr>
          </a:p>
        </p:txBody>
      </p:sp>
      <p:pic>
        <p:nvPicPr>
          <p:cNvPr id="29699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6092825"/>
            <a:ext cx="14382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7772400" cy="865188"/>
          </a:xfrm>
        </p:spPr>
        <p:txBody>
          <a:bodyPr/>
          <a:lstStyle/>
          <a:p>
            <a:r>
              <a:rPr lang="tr-TR" sz="2800" b="1" smtClean="0">
                <a:solidFill>
                  <a:srgbClr val="2F97B5"/>
                </a:solidFill>
                <a:latin typeface="Verdana" pitchFamily="34" charset="0"/>
              </a:rPr>
              <a:t>PUBLIC EVENTS</a:t>
            </a:r>
            <a:endParaRPr lang="tr-TR" b="1" smtClean="0">
              <a:solidFill>
                <a:srgbClr val="2F97B5"/>
              </a:solidFill>
              <a:latin typeface="Verdana" pitchFamily="34" charset="0"/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73238"/>
            <a:ext cx="7772400" cy="50403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1900" smtClean="0">
                <a:latin typeface="Verdana" pitchFamily="34" charset="0"/>
              </a:rPr>
              <a:t>We influence institutional and public policy thr</a:t>
            </a:r>
            <a:r>
              <a:rPr lang="tr-TR" sz="1900" smtClean="0">
                <a:latin typeface="Verdana" pitchFamily="34" charset="0"/>
              </a:rPr>
              <a:t>ough</a:t>
            </a:r>
            <a:r>
              <a:rPr lang="en-US" sz="1900" smtClean="0">
                <a:latin typeface="Verdana" pitchFamily="34" charset="0"/>
              </a:rPr>
              <a:t> the emphasis of the need for the application of mathematics within other fields. </a:t>
            </a:r>
          </a:p>
          <a:p>
            <a:pPr>
              <a:lnSpc>
                <a:spcPct val="120000"/>
              </a:lnSpc>
            </a:pPr>
            <a:r>
              <a:rPr lang="en-US" sz="1900" smtClean="0">
                <a:latin typeface="Verdana" pitchFamily="34" charset="0"/>
              </a:rPr>
              <a:t>Moreover, we promote a general understanding and appreciation of mathematics by organizing </a:t>
            </a:r>
            <a:r>
              <a:rPr lang="en-US" sz="1900" b="1" smtClean="0">
                <a:latin typeface="Verdana" pitchFamily="34" charset="0"/>
              </a:rPr>
              <a:t>monthly popular math seminars</a:t>
            </a:r>
            <a:r>
              <a:rPr lang="en-US" sz="1900" smtClean="0">
                <a:latin typeface="Verdana" pitchFamily="34" charset="0"/>
              </a:rPr>
              <a:t> appealing to a</a:t>
            </a:r>
            <a:r>
              <a:rPr lang="en-US" sz="1900" i="1" smtClean="0">
                <a:latin typeface="Verdana" pitchFamily="34" charset="0"/>
              </a:rPr>
              <a:t> </a:t>
            </a:r>
            <a:r>
              <a:rPr lang="en-US" sz="1900" smtClean="0">
                <a:latin typeface="Verdana" pitchFamily="34" charset="0"/>
              </a:rPr>
              <a:t>general audience, to the benefit of educators and students.</a:t>
            </a:r>
            <a:endParaRPr lang="tr-TR" sz="1900" smtClean="0">
              <a:latin typeface="Verdana" pitchFamily="34" charset="0"/>
            </a:endParaRPr>
          </a:p>
        </p:txBody>
      </p:sp>
      <p:pic>
        <p:nvPicPr>
          <p:cNvPr id="3174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6092825"/>
            <a:ext cx="14382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Words>513</Words>
  <Application>Microsoft Macintosh PowerPoint</Application>
  <PresentationFormat>On-screen Show (4:3)</PresentationFormat>
  <Paragraphs>64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Verdana</vt:lpstr>
      <vt:lpstr>Wingdings 2</vt:lpstr>
      <vt:lpstr>News Gothic MT</vt:lpstr>
      <vt:lpstr>Breeze</vt:lpstr>
      <vt:lpstr>Breeze</vt:lpstr>
      <vt:lpstr>Slide 1</vt:lpstr>
      <vt:lpstr>Slide 2</vt:lpstr>
      <vt:lpstr>TMD FACTS</vt:lpstr>
      <vt:lpstr>FACTS and FIGURES in TURKEY</vt:lpstr>
      <vt:lpstr>TMD MISSION</vt:lpstr>
      <vt:lpstr>MAIN TMD ACTIVITIES</vt:lpstr>
      <vt:lpstr>NATIONAL SYMPOSIA</vt:lpstr>
      <vt:lpstr>FELLOWSHIPS</vt:lpstr>
      <vt:lpstr>PUBLIC EVENTS</vt:lpstr>
      <vt:lpstr>POPULAR MATH MAGAZINE</vt:lpstr>
      <vt:lpstr>OTHER ACTIVITIES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Haluk ORAL</cp:lastModifiedBy>
  <cp:revision>38</cp:revision>
  <cp:lastPrinted>2009-04-22T19:24:48Z</cp:lastPrinted>
  <dcterms:created xsi:type="dcterms:W3CDTF">2009-04-22T19:24:48Z</dcterms:created>
  <dcterms:modified xsi:type="dcterms:W3CDTF">2014-04-08T09:47:35Z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