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302" r:id="rId3"/>
    <p:sldId id="303" r:id="rId4"/>
    <p:sldId id="304" r:id="rId5"/>
    <p:sldId id="306" r:id="rId6"/>
    <p:sldId id="309" r:id="rId7"/>
    <p:sldId id="281" r:id="rId8"/>
    <p:sldId id="328" r:id="rId9"/>
    <p:sldId id="289" r:id="rId10"/>
    <p:sldId id="285" r:id="rId11"/>
    <p:sldId id="286" r:id="rId12"/>
    <p:sldId id="295" r:id="rId13"/>
    <p:sldId id="312" r:id="rId14"/>
    <p:sldId id="290" r:id="rId15"/>
    <p:sldId id="331" r:id="rId16"/>
    <p:sldId id="316" r:id="rId17"/>
    <p:sldId id="317" r:id="rId18"/>
    <p:sldId id="291" r:id="rId19"/>
    <p:sldId id="265" r:id="rId20"/>
    <p:sldId id="315" r:id="rId21"/>
    <p:sldId id="329" r:id="rId22"/>
    <p:sldId id="292" r:id="rId23"/>
    <p:sldId id="330" r:id="rId24"/>
    <p:sldId id="314" r:id="rId25"/>
    <p:sldId id="296" r:id="rId26"/>
    <p:sldId id="326" r:id="rId27"/>
    <p:sldId id="307" r:id="rId28"/>
    <p:sldId id="308" r:id="rId29"/>
    <p:sldId id="321" r:id="rId30"/>
    <p:sldId id="269" r:id="rId31"/>
    <p:sldId id="294" r:id="rId32"/>
    <p:sldId id="323" r:id="rId33"/>
    <p:sldId id="273" r:id="rId34"/>
    <p:sldId id="298" r:id="rId35"/>
    <p:sldId id="299" r:id="rId36"/>
    <p:sldId id="284" r:id="rId37"/>
    <p:sldId id="324" r:id="rId38"/>
    <p:sldId id="327" r:id="rId3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Energifordeling</c:v>
                </c:pt>
              </c:strCache>
            </c:strRef>
          </c:tx>
          <c:explosion val="25"/>
          <c:cat>
            <c:strRef>
              <c:f>'Ark1'!$A$2:$A$4</c:f>
              <c:strCache>
                <c:ptCount val="3"/>
                <c:pt idx="0">
                  <c:v>Kulhydrater</c:v>
                </c:pt>
                <c:pt idx="1">
                  <c:v>Proteiner</c:v>
                </c:pt>
                <c:pt idx="2">
                  <c:v>Fedt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60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da-DK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/>
      <c:barChart>
        <c:barDir val="col"/>
        <c:grouping val="clustered"/>
        <c:ser>
          <c:idx val="0"/>
          <c:order val="0"/>
          <c:tx>
            <c:strRef>
              <c:f>'Ark1'!$B$1</c:f>
              <c:strCache>
                <c:ptCount val="1"/>
                <c:pt idx="0">
                  <c:v>Anbefalet</c:v>
                </c:pt>
              </c:strCache>
            </c:strRef>
          </c:tx>
          <c:cat>
            <c:strRef>
              <c:f>'Ark1'!$A$2:$A$4</c:f>
              <c:strCache>
                <c:ptCount val="3"/>
                <c:pt idx="0">
                  <c:v>Samlet mængde kulhydrat i E%</c:v>
                </c:pt>
                <c:pt idx="1">
                  <c:v>Tilsat sukker i E%</c:v>
                </c:pt>
                <c:pt idx="2">
                  <c:v>Kostfibre i gram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60</c:v>
                </c:pt>
                <c:pt idx="1">
                  <c:v>14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Piger</c:v>
                </c:pt>
              </c:strCache>
            </c:strRef>
          </c:tx>
          <c:cat>
            <c:strRef>
              <c:f>'Ark1'!$A$2:$A$4</c:f>
              <c:strCache>
                <c:ptCount val="3"/>
                <c:pt idx="0">
                  <c:v>Samlet mængde kulhydrat i E%</c:v>
                </c:pt>
                <c:pt idx="1">
                  <c:v>Tilsat sukker i E%</c:v>
                </c:pt>
                <c:pt idx="2">
                  <c:v>Kostfibre i gram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58.2</c:v>
                </c:pt>
                <c:pt idx="1">
                  <c:v>9.1</c:v>
                </c:pt>
                <c:pt idx="2">
                  <c:v>24.4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Drenge</c:v>
                </c:pt>
              </c:strCache>
            </c:strRef>
          </c:tx>
          <c:cat>
            <c:strRef>
              <c:f>'Ark1'!$A$2:$A$4</c:f>
              <c:strCache>
                <c:ptCount val="3"/>
                <c:pt idx="0">
                  <c:v>Samlet mængde kulhydrat i E%</c:v>
                </c:pt>
                <c:pt idx="1">
                  <c:v>Tilsat sukker i E%</c:v>
                </c:pt>
                <c:pt idx="2">
                  <c:v>Kostfibre i gram</c:v>
                </c:pt>
              </c:strCache>
            </c:strRef>
          </c:cat>
          <c:val>
            <c:numRef>
              <c:f>'Ark1'!$D$2:$D$4</c:f>
              <c:numCache>
                <c:formatCode>General</c:formatCode>
                <c:ptCount val="3"/>
                <c:pt idx="0">
                  <c:v>59.2</c:v>
                </c:pt>
                <c:pt idx="1">
                  <c:v>7.6</c:v>
                </c:pt>
                <c:pt idx="2">
                  <c:v>33.4</c:v>
                </c:pt>
              </c:numCache>
            </c:numRef>
          </c:val>
        </c:ser>
        <c:axId val="49607040"/>
        <c:axId val="49608576"/>
      </c:barChart>
      <c:catAx>
        <c:axId val="49607040"/>
        <c:scaling>
          <c:orientation val="minMax"/>
        </c:scaling>
        <c:axPos val="b"/>
        <c:tickLblPos val="nextTo"/>
        <c:crossAx val="49608576"/>
        <c:crosses val="autoZero"/>
        <c:auto val="1"/>
        <c:lblAlgn val="ctr"/>
        <c:lblOffset val="100"/>
      </c:catAx>
      <c:valAx>
        <c:axId val="49608576"/>
        <c:scaling>
          <c:orientation val="minMax"/>
        </c:scaling>
        <c:axPos val="l"/>
        <c:majorGridlines/>
        <c:numFmt formatCode="General" sourceLinked="1"/>
        <c:tickLblPos val="nextTo"/>
        <c:crossAx val="49607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a-DK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/>
      <c:barChart>
        <c:barDir val="col"/>
        <c:grouping val="clustered"/>
        <c:ser>
          <c:idx val="0"/>
          <c:order val="0"/>
          <c:tx>
            <c:strRef>
              <c:f>'Ark1'!$B$1</c:f>
              <c:strCache>
                <c:ptCount val="1"/>
                <c:pt idx="0">
                  <c:v>Anbefalet</c:v>
                </c:pt>
              </c:strCache>
            </c:strRef>
          </c:tx>
          <c:cat>
            <c:strRef>
              <c:f>'Ark1'!$A$2</c:f>
              <c:strCache>
                <c:ptCount val="1"/>
                <c:pt idx="0">
                  <c:v>Mængde protein i E%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Piger</c:v>
                </c:pt>
              </c:strCache>
            </c:strRef>
          </c:tx>
          <c:cat>
            <c:strRef>
              <c:f>'Ark1'!$A$2</c:f>
              <c:strCache>
                <c:ptCount val="1"/>
                <c:pt idx="0">
                  <c:v>Mængde protein i E%</c:v>
                </c:pt>
              </c:strCache>
            </c:strRef>
          </c:cat>
          <c:val>
            <c:numRef>
              <c:f>'Ark1'!$C$2</c:f>
              <c:numCache>
                <c:formatCode>General</c:formatCode>
                <c:ptCount val="1"/>
                <c:pt idx="0">
                  <c:v>14.6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Drenge</c:v>
                </c:pt>
              </c:strCache>
            </c:strRef>
          </c:tx>
          <c:cat>
            <c:strRef>
              <c:f>'Ark1'!$A$2</c:f>
              <c:strCache>
                <c:ptCount val="1"/>
                <c:pt idx="0">
                  <c:v>Mængde protein i E%</c:v>
                </c:pt>
              </c:strCache>
            </c:strRef>
          </c:cat>
          <c:val>
            <c:numRef>
              <c:f>'Ark1'!$D$2</c:f>
              <c:numCache>
                <c:formatCode>General</c:formatCode>
                <c:ptCount val="1"/>
                <c:pt idx="0">
                  <c:v>15.6</c:v>
                </c:pt>
              </c:numCache>
            </c:numRef>
          </c:val>
        </c:ser>
        <c:axId val="106664320"/>
        <c:axId val="106667008"/>
      </c:barChart>
      <c:catAx>
        <c:axId val="106664320"/>
        <c:scaling>
          <c:orientation val="minMax"/>
        </c:scaling>
        <c:axPos val="b"/>
        <c:tickLblPos val="nextTo"/>
        <c:crossAx val="106667008"/>
        <c:crosses val="autoZero"/>
        <c:auto val="1"/>
        <c:lblAlgn val="ctr"/>
        <c:lblOffset val="100"/>
      </c:catAx>
      <c:valAx>
        <c:axId val="106667008"/>
        <c:scaling>
          <c:orientation val="minMax"/>
        </c:scaling>
        <c:axPos val="l"/>
        <c:majorGridlines/>
        <c:numFmt formatCode="General" sourceLinked="1"/>
        <c:tickLblPos val="nextTo"/>
        <c:crossAx val="10666432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da-DK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/>
      <c:barChart>
        <c:barDir val="col"/>
        <c:grouping val="clustered"/>
        <c:ser>
          <c:idx val="0"/>
          <c:order val="0"/>
          <c:tx>
            <c:strRef>
              <c:f>'Ark1'!$B$1</c:f>
              <c:strCache>
                <c:ptCount val="1"/>
                <c:pt idx="0">
                  <c:v>Anbefalet</c:v>
                </c:pt>
              </c:strCache>
            </c:strRef>
          </c:tx>
          <c:cat>
            <c:strRef>
              <c:f>'Ark1'!$A$2:$A$3</c:f>
              <c:strCache>
                <c:ptCount val="2"/>
                <c:pt idx="0">
                  <c:v>Samlet mængde fedt i E%</c:v>
                </c:pt>
                <c:pt idx="1">
                  <c:v>Flerumættet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25</c:v>
                </c:pt>
                <c:pt idx="1">
                  <c:v>7.5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Piger</c:v>
                </c:pt>
              </c:strCache>
            </c:strRef>
          </c:tx>
          <c:cat>
            <c:strRef>
              <c:f>'Ark1'!$A$2:$A$3</c:f>
              <c:strCache>
                <c:ptCount val="2"/>
                <c:pt idx="0">
                  <c:v>Samlet mængde fedt i E%</c:v>
                </c:pt>
                <c:pt idx="1">
                  <c:v>Flerumættet</c:v>
                </c:pt>
              </c:strCache>
            </c:strRef>
          </c:cat>
          <c:val>
            <c:numRef>
              <c:f>'Ark1'!$C$2:$C$3</c:f>
              <c:numCache>
                <c:formatCode>General</c:formatCode>
                <c:ptCount val="2"/>
                <c:pt idx="0">
                  <c:v>27.3</c:v>
                </c:pt>
                <c:pt idx="1">
                  <c:v>3.7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Drenge</c:v>
                </c:pt>
              </c:strCache>
            </c:strRef>
          </c:tx>
          <c:cat>
            <c:strRef>
              <c:f>'Ark1'!$A$2:$A$3</c:f>
              <c:strCache>
                <c:ptCount val="2"/>
                <c:pt idx="0">
                  <c:v>Samlet mængde fedt i E%</c:v>
                </c:pt>
                <c:pt idx="1">
                  <c:v>Flerumættet</c:v>
                </c:pt>
              </c:strCache>
            </c:strRef>
          </c:cat>
          <c:val>
            <c:numRef>
              <c:f>'Ark1'!$D$2:$D$3</c:f>
              <c:numCache>
                <c:formatCode>General</c:formatCode>
                <c:ptCount val="2"/>
                <c:pt idx="0">
                  <c:v>25.2</c:v>
                </c:pt>
                <c:pt idx="1">
                  <c:v>3.5</c:v>
                </c:pt>
              </c:numCache>
            </c:numRef>
          </c:val>
        </c:ser>
        <c:axId val="81243136"/>
        <c:axId val="81257216"/>
      </c:barChart>
      <c:catAx>
        <c:axId val="81243136"/>
        <c:scaling>
          <c:orientation val="minMax"/>
        </c:scaling>
        <c:axPos val="b"/>
        <c:tickLblPos val="nextTo"/>
        <c:crossAx val="81257216"/>
        <c:crosses val="autoZero"/>
        <c:auto val="1"/>
        <c:lblAlgn val="ctr"/>
        <c:lblOffset val="100"/>
      </c:catAx>
      <c:valAx>
        <c:axId val="81257216"/>
        <c:scaling>
          <c:orientation val="minMax"/>
        </c:scaling>
        <c:axPos val="l"/>
        <c:majorGridlines/>
        <c:numFmt formatCode="General" sourceLinked="1"/>
        <c:tickLblPos val="nextTo"/>
        <c:crossAx val="812431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da-DK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C880A-1C23-459B-8512-326CA0480D6E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C811-D071-4950-8A38-8CFA609D33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33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34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36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C811-D071-4950-8A38-8CFA609D339D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A0FA8A-4738-46F4-A0E8-18BB57839048}" type="datetimeFigureOut">
              <a:rPr lang="da-DK" smtClean="0"/>
              <a:pPr/>
              <a:t>28-03-2011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64431-4C97-4145-8D64-743FEA30687B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a-DK" dirty="0" smtClean="0"/>
              <a:t>Svømmetalenter og optimal kost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Af Line </a:t>
            </a:r>
            <a:r>
              <a:rPr lang="da-DK" dirty="0" err="1" smtClean="0"/>
              <a:t>Gråkjær</a:t>
            </a:r>
            <a:r>
              <a:rPr lang="da-DK" dirty="0" smtClean="0"/>
              <a:t>, </a:t>
            </a:r>
          </a:p>
          <a:p>
            <a:r>
              <a:rPr lang="da-DK" dirty="0" err="1" smtClean="0"/>
              <a:t>Pb.stud</a:t>
            </a:r>
            <a:r>
              <a:rPr lang="da-DK" dirty="0" smtClean="0"/>
              <a:t>. i ernæring og fysisk aktivitet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Aftensmad på dage m. 1 * træning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020" t="30752" r="24175" b="13472"/>
          <a:stretch>
            <a:fillRect/>
          </a:stretch>
        </p:blipFill>
        <p:spPr bwMode="auto">
          <a:xfrm>
            <a:off x="1475656" y="2132856"/>
            <a:ext cx="6434127" cy="405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>Aftensmad på dage m. 2*træning</a:t>
            </a: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253" t="30752" r="23253" b="11831"/>
          <a:stretch>
            <a:fillRect/>
          </a:stretch>
        </p:blipFill>
        <p:spPr bwMode="auto">
          <a:xfrm>
            <a:off x="1547664" y="2348880"/>
            <a:ext cx="596637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Energidrik under træning?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Morgentræning: tekniktræning, lav intensitet, kortere varighed.  </a:t>
            </a:r>
          </a:p>
          <a:p>
            <a:r>
              <a:rPr lang="da-DK" sz="2000" dirty="0" smtClean="0"/>
              <a:t>Aftentræning: høj intensitet, 2 timers varighed, evt. kombineret med dry land træning.  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691680" y="3140968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5159896"/>
              </a:tblGrid>
              <a:tr h="125760">
                <a:tc>
                  <a:txBody>
                    <a:bodyPr/>
                    <a:lstStyle/>
                    <a:p>
                      <a:r>
                        <a:rPr lang="da-DK" dirty="0" smtClean="0"/>
                        <a:t>For 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da-DK" dirty="0" smtClean="0"/>
                        <a:t>Hurtig og nem energikilde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baseline="0" dirty="0" smtClean="0"/>
                        <a:t> giver samtidig væske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baseline="0" dirty="0" smtClean="0"/>
                        <a:t>Kan indtages løbende under træningen. </a:t>
                      </a:r>
                      <a:endParaRPr lang="da-DK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da-DK" baseline="0" dirty="0" smtClean="0"/>
                        <a:t>Let måde at få energi på, hvis man har svært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da-DK" baseline="0" dirty="0" smtClean="0"/>
                        <a:t>  ved at spise nok/ mindre  mætheds-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da-DK" baseline="0" dirty="0" smtClean="0"/>
                        <a:t>  fornemmelse.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Imod: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da-DK" dirty="0" smtClean="0"/>
                        <a:t>Indeholder hverken</a:t>
                      </a:r>
                      <a:r>
                        <a:rPr lang="da-DK" baseline="0" dirty="0" smtClean="0"/>
                        <a:t> vitaminer eller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da-DK" baseline="0" dirty="0" smtClean="0"/>
                        <a:t>  mineraler/fortynder kostens næringsværdi.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baseline="0" dirty="0" smtClean="0"/>
                        <a:t> Fremmer overvægt.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baseline="0" dirty="0" smtClean="0"/>
                        <a:t> Opbruger kvoten af tilsat sukker på én dag. 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Energidrik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1 liter vand</a:t>
            </a:r>
          </a:p>
          <a:p>
            <a:r>
              <a:rPr lang="da-DK" dirty="0" smtClean="0"/>
              <a:t>40 – 60 g. sukker</a:t>
            </a:r>
          </a:p>
          <a:p>
            <a:r>
              <a:rPr lang="da-DK" dirty="0" smtClean="0"/>
              <a:t>Citronsaft efter smag og behag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5123" name="Picture 3" descr="C:\Users\Line\AppData\Local\Microsoft\Windows\Temporary Internet Files\Content.IE5\VS2XV3MU\MC9003253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4904"/>
            <a:ext cx="2694709" cy="36044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Tilsat sukker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sz="2400" dirty="0" smtClean="0"/>
              <a:t>Tilsat sukker findes i:</a:t>
            </a:r>
          </a:p>
          <a:p>
            <a:pPr>
              <a:buNone/>
            </a:pPr>
            <a:r>
              <a:rPr lang="da-DK" sz="2000" dirty="0" smtClean="0"/>
              <a:t>	- slik, chokolade, kager, is</a:t>
            </a:r>
          </a:p>
          <a:p>
            <a:pPr>
              <a:buNone/>
            </a:pPr>
            <a:r>
              <a:rPr lang="da-DK" sz="2000" dirty="0" smtClean="0"/>
              <a:t>	- sodavand, saftevand</a:t>
            </a:r>
          </a:p>
          <a:p>
            <a:pPr>
              <a:buNone/>
            </a:pPr>
            <a:r>
              <a:rPr lang="da-DK" sz="2000" dirty="0" smtClean="0"/>
              <a:t>	- søde morgenmadsprodukter, samt sukker på usødede    </a:t>
            </a:r>
          </a:p>
          <a:p>
            <a:pPr>
              <a:buNone/>
            </a:pPr>
            <a:r>
              <a:rPr lang="da-DK" sz="2000" dirty="0" smtClean="0"/>
              <a:t>      morgenmadsprodukter. 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	- Sukker indeholder kun energi og hverken vitaminer,  </a:t>
            </a:r>
          </a:p>
          <a:p>
            <a:pPr>
              <a:buNone/>
            </a:pPr>
            <a:r>
              <a:rPr lang="da-DK" sz="2000" dirty="0" smtClean="0"/>
              <a:t>      mineraler eller kostfibre. Det fortynder næringsværdien  </a:t>
            </a:r>
          </a:p>
          <a:p>
            <a:pPr>
              <a:buNone/>
            </a:pPr>
            <a:r>
              <a:rPr lang="da-DK" sz="2000" dirty="0" smtClean="0"/>
              <a:t>      af kosten.</a:t>
            </a:r>
            <a:endParaRPr lang="da-DK" sz="2000" dirty="0"/>
          </a:p>
        </p:txBody>
      </p:sp>
      <p:pic>
        <p:nvPicPr>
          <p:cNvPr id="4098" name="Picture 2" descr="C:\Users\Line\AppData\Local\Microsoft\Windows\Temporary Internet Files\Content.IE5\BEYDGO62\MC9002324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065200" cy="1592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Næringsværdi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/>
          </a:p>
        </p:txBody>
      </p:sp>
      <p:sp>
        <p:nvSpPr>
          <p:cNvPr id="9" name="Ligebenet trekant 8"/>
          <p:cNvSpPr/>
          <p:nvPr/>
        </p:nvSpPr>
        <p:spPr>
          <a:xfrm>
            <a:off x="1043608" y="2780928"/>
            <a:ext cx="3024336" cy="3096344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/>
          <p:cNvSpPr/>
          <p:nvPr/>
        </p:nvSpPr>
        <p:spPr>
          <a:xfrm>
            <a:off x="1403648" y="3573016"/>
            <a:ext cx="2304256" cy="23762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Ligebenet trekant 9"/>
          <p:cNvSpPr/>
          <p:nvPr/>
        </p:nvSpPr>
        <p:spPr>
          <a:xfrm>
            <a:off x="4644008" y="1700808"/>
            <a:ext cx="3744416" cy="4176464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5364088" y="3573016"/>
            <a:ext cx="2376264" cy="23762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>Svømmernes indtag af kulhydrater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Protein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2000" dirty="0" smtClean="0"/>
              <a:t>	  </a:t>
            </a:r>
          </a:p>
          <a:p>
            <a:pPr>
              <a:buNone/>
            </a:pPr>
            <a:r>
              <a:rPr lang="da-DK" sz="2400" dirty="0" smtClean="0"/>
              <a:t>      Protein findes i:  </a:t>
            </a:r>
          </a:p>
          <a:p>
            <a:pPr>
              <a:buNone/>
            </a:pPr>
            <a:endParaRPr lang="da-DK" sz="2000" dirty="0" smtClean="0"/>
          </a:p>
          <a:p>
            <a:pPr lvl="1"/>
            <a:r>
              <a:rPr lang="da-DK" sz="2000" dirty="0" smtClean="0"/>
              <a:t>Kød, fisk, fjerkræ  </a:t>
            </a:r>
          </a:p>
          <a:p>
            <a:pPr lvl="1"/>
            <a:r>
              <a:rPr lang="da-DK" sz="2000" dirty="0" smtClean="0"/>
              <a:t>Mejeriprodukter  </a:t>
            </a:r>
          </a:p>
          <a:p>
            <a:pPr lvl="1"/>
            <a:r>
              <a:rPr lang="da-DK" sz="2000" dirty="0" smtClean="0"/>
              <a:t>Bønner, linser, ærter   </a:t>
            </a:r>
          </a:p>
          <a:p>
            <a:pPr lvl="1"/>
            <a:r>
              <a:rPr lang="da-DK" sz="2000" dirty="0" smtClean="0"/>
              <a:t>Nødder, mandler og frø </a:t>
            </a:r>
          </a:p>
          <a:p>
            <a:pPr lvl="1"/>
            <a:r>
              <a:rPr lang="da-DK" sz="2000" dirty="0" smtClean="0"/>
              <a:t>Brød, gryn og mel</a:t>
            </a:r>
          </a:p>
          <a:p>
            <a:pPr lvl="1"/>
            <a:r>
              <a:rPr lang="da-DK" sz="2000" dirty="0" smtClean="0"/>
              <a:t>Ris, pasta, kartofler</a:t>
            </a:r>
            <a:endParaRPr lang="da-DK" sz="2000" dirty="0"/>
          </a:p>
        </p:txBody>
      </p:sp>
      <p:pic>
        <p:nvPicPr>
          <p:cNvPr id="6148" name="Picture 4" descr="C:\Users\Line\AppData\Local\Microsoft\Windows\Temporary Internet Files\Content.IE5\41DWGOM8\MC9004129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4140" y="3933056"/>
            <a:ext cx="4014042" cy="23540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Protein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2000" dirty="0" smtClean="0"/>
              <a:t>	</a:t>
            </a:r>
          </a:p>
          <a:p>
            <a:pPr>
              <a:buNone/>
            </a:pPr>
            <a:r>
              <a:rPr lang="da-DK" sz="2000" dirty="0" smtClean="0"/>
              <a:t>    Unge elitesportsfolk, der stadig vokser, anbefales at spise 1,2 – 2 g. protein/kg/dag for drenge og 1 – 1,7 g. for piger. </a:t>
            </a:r>
          </a:p>
          <a:p>
            <a:pPr algn="ctr">
              <a:buNone/>
            </a:pPr>
            <a:endParaRPr lang="da-DK" sz="2000" dirty="0" smtClean="0"/>
          </a:p>
          <a:p>
            <a:pPr algn="ctr"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Pige 55 kg: 1 - 1,7 g * 55 kg = 55 - 93,5 g. om dagen. </a:t>
            </a:r>
          </a:p>
          <a:p>
            <a:pPr algn="ctr">
              <a:buNone/>
            </a:pP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</a:rPr>
              <a:t>Dreng: 65 kg: 1,2 - 2 g * 65 kg = 78 – 130 g. om dagen. 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	Der er generelt meget protein i en almindelige dansk kost, så oftest bliver behovet dækket ved at spise sundt og varieret:</a:t>
            </a:r>
          </a:p>
          <a:p>
            <a:pPr algn="ctr">
              <a:buNone/>
            </a:pPr>
            <a:endParaRPr lang="da-DK" sz="2000" dirty="0" smtClean="0"/>
          </a:p>
          <a:p>
            <a:pPr algn="ctr"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15 E% for pige m. 12000 kJ behov: 106 g. el. 1,9 g/kg.</a:t>
            </a:r>
          </a:p>
          <a:p>
            <a:pPr algn="ctr">
              <a:buNone/>
            </a:pPr>
            <a:r>
              <a:rPr lang="da-DK" sz="2000" dirty="0" smtClean="0">
                <a:solidFill>
                  <a:schemeClr val="accent1">
                    <a:lumMod val="75000"/>
                  </a:schemeClr>
                </a:solidFill>
              </a:rPr>
              <a:t>15E% for dreng m. 16000 kJ behov: 141 g. el. 2,2 g/kg. </a:t>
            </a:r>
          </a:p>
          <a:p>
            <a:pPr algn="ctr">
              <a:buNone/>
            </a:pPr>
            <a:endParaRPr lang="da-DK" sz="2000" dirty="0" smtClean="0"/>
          </a:p>
          <a:p>
            <a:pPr algn="ctr">
              <a:buNone/>
            </a:pPr>
            <a:endParaRPr lang="da-DK" sz="2000" dirty="0" smtClean="0"/>
          </a:p>
          <a:p>
            <a:pPr algn="ctr">
              <a:buNone/>
            </a:pPr>
            <a:endParaRPr lang="da-DK" sz="2000" dirty="0" smtClean="0"/>
          </a:p>
          <a:p>
            <a:endParaRPr lang="da-D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Proteintilskud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Har svømmerne behov for proteintilskud??</a:t>
            </a:r>
          </a:p>
          <a:p>
            <a:pPr lvl="1"/>
            <a:r>
              <a:rPr lang="da-DK" sz="2000" dirty="0" smtClean="0"/>
              <a:t>Umiddelbart nej!</a:t>
            </a:r>
          </a:p>
          <a:p>
            <a:pPr lvl="1"/>
            <a:r>
              <a:rPr lang="da-DK" sz="2000" dirty="0" smtClean="0"/>
              <a:t>Kan dog være en mulighed for dem, som ikke kan få energi nok.</a:t>
            </a:r>
          </a:p>
          <a:p>
            <a:pPr lvl="1"/>
            <a:r>
              <a:rPr lang="da-DK" sz="2000" dirty="0" smtClean="0"/>
              <a:t>Ulemper ved høj proteinindtag </a:t>
            </a:r>
          </a:p>
          <a:p>
            <a:pPr lvl="1">
              <a:buNone/>
            </a:pPr>
            <a:r>
              <a:rPr lang="da-DK" sz="2000" dirty="0" smtClean="0"/>
              <a:t>	- dyrt!</a:t>
            </a:r>
          </a:p>
          <a:p>
            <a:pPr lvl="1">
              <a:buNone/>
            </a:pPr>
            <a:r>
              <a:rPr lang="da-DK" sz="2000" dirty="0" smtClean="0"/>
              <a:t>	- øger mængden af mættet fedt i kosten.</a:t>
            </a:r>
          </a:p>
          <a:p>
            <a:pPr lvl="1">
              <a:buNone/>
            </a:pPr>
            <a:r>
              <a:rPr lang="da-DK" sz="2000" dirty="0" smtClean="0"/>
              <a:t>    - nedsætter indtaget af kulhydrater og essentielle fedtsyrer.</a:t>
            </a:r>
          </a:p>
          <a:p>
            <a:pPr lvl="1">
              <a:buNone/>
            </a:pPr>
            <a:r>
              <a:rPr lang="da-DK" sz="2000" dirty="0" smtClean="0"/>
              <a:t>	- god mæthedsfornemmelse – måske sværere at spise nok af det        </a:t>
            </a:r>
          </a:p>
          <a:p>
            <a:pPr lvl="1">
              <a:buNone/>
            </a:pPr>
            <a:r>
              <a:rPr lang="da-DK" sz="2000" dirty="0" smtClean="0"/>
              <a:t>      andet nødvendige.</a:t>
            </a:r>
          </a:p>
          <a:p>
            <a:pPr lvl="1">
              <a:buNone/>
            </a:pPr>
            <a:r>
              <a:rPr lang="da-DK" sz="2000" dirty="0" smtClean="0"/>
              <a:t>	- sætter kroppen på overarbejde, da det er en krævende proces at   </a:t>
            </a:r>
          </a:p>
          <a:p>
            <a:pPr lvl="1">
              <a:buNone/>
            </a:pPr>
            <a:r>
              <a:rPr lang="da-DK" sz="2000" dirty="0" smtClean="0"/>
              <a:t>      omdanne protein til kulhydrater og fedt. </a:t>
            </a:r>
          </a:p>
          <a:p>
            <a:pPr lvl="1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>
              <a:buNone/>
            </a:pP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Aftenens program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John Mikkelsen byder  velkommen</a:t>
            </a:r>
          </a:p>
          <a:p>
            <a:r>
              <a:rPr lang="da-DK" dirty="0" smtClean="0"/>
              <a:t>Chili </a:t>
            </a:r>
            <a:r>
              <a:rPr lang="da-DK" dirty="0" err="1" smtClean="0"/>
              <a:t>con</a:t>
            </a:r>
            <a:r>
              <a:rPr lang="da-DK" dirty="0" smtClean="0"/>
              <a:t> </a:t>
            </a:r>
            <a:r>
              <a:rPr lang="da-DK" dirty="0" err="1" smtClean="0"/>
              <a:t>carne</a:t>
            </a:r>
            <a:r>
              <a:rPr lang="da-DK" dirty="0" smtClean="0"/>
              <a:t> med grøn salat, brød og smoothies</a:t>
            </a:r>
          </a:p>
          <a:p>
            <a:r>
              <a:rPr lang="da-DK" dirty="0" smtClean="0"/>
              <a:t>Oplæg v. Line om kost og svømmere</a:t>
            </a:r>
          </a:p>
          <a:p>
            <a:pPr>
              <a:buNone/>
            </a:pPr>
            <a:r>
              <a:rPr lang="da-DK" dirty="0" smtClean="0"/>
              <a:t>	- hvad er optimal kost for sportsudøvere?</a:t>
            </a:r>
          </a:p>
          <a:p>
            <a:pPr>
              <a:buNone/>
            </a:pPr>
            <a:r>
              <a:rPr lang="da-DK" dirty="0" smtClean="0"/>
              <a:t>	- hvornår skal man spise i forhold til træningen og </a:t>
            </a:r>
          </a:p>
          <a:p>
            <a:pPr>
              <a:buNone/>
            </a:pPr>
            <a:r>
              <a:rPr lang="da-DK" dirty="0" smtClean="0"/>
              <a:t>      konkurrencer? </a:t>
            </a:r>
          </a:p>
          <a:p>
            <a:r>
              <a:rPr lang="da-DK" dirty="0" smtClean="0"/>
              <a:t>Spørgsmål??</a:t>
            </a:r>
          </a:p>
          <a:p>
            <a:endParaRPr lang="da-DK" dirty="0" smtClean="0"/>
          </a:p>
          <a:p>
            <a:r>
              <a:rPr lang="da-DK" dirty="0" smtClean="0"/>
              <a:t>Tak for i aften. 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Svømmernes indtag af protein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83568" y="2204864"/>
          <a:ext cx="7787208" cy="411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100 g. protein: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da-DK" sz="2400" dirty="0" smtClean="0"/>
          </a:p>
          <a:p>
            <a:pPr algn="ctr">
              <a:buNone/>
            </a:pPr>
            <a:r>
              <a:rPr lang="da-DK" sz="2400" dirty="0" smtClean="0"/>
              <a:t>50 g kyllingebryst </a:t>
            </a:r>
          </a:p>
          <a:p>
            <a:pPr algn="ctr">
              <a:buNone/>
            </a:pPr>
            <a:endParaRPr lang="da-DK" sz="2400" dirty="0" smtClean="0"/>
          </a:p>
          <a:p>
            <a:pPr algn="ctr">
              <a:buNone/>
            </a:pPr>
            <a:r>
              <a:rPr lang="da-DK" sz="2400" dirty="0" smtClean="0"/>
              <a:t>2 skiver kogt hamburgerryg</a:t>
            </a:r>
          </a:p>
          <a:p>
            <a:pPr algn="ctr">
              <a:buNone/>
            </a:pPr>
            <a:endParaRPr lang="da-DK" sz="2400" dirty="0" smtClean="0"/>
          </a:p>
          <a:p>
            <a:pPr algn="ctr">
              <a:buNone/>
            </a:pPr>
            <a:r>
              <a:rPr lang="da-DK" sz="2400" dirty="0" smtClean="0"/>
              <a:t>40 g. fisk</a:t>
            </a:r>
          </a:p>
          <a:p>
            <a:pPr algn="ctr">
              <a:buNone/>
            </a:pPr>
            <a:endParaRPr lang="da-DK" sz="2400" dirty="0" smtClean="0"/>
          </a:p>
          <a:p>
            <a:pPr algn="ctr">
              <a:buNone/>
            </a:pPr>
            <a:r>
              <a:rPr lang="da-DK" sz="2400" dirty="0" smtClean="0"/>
              <a:t>Brød, gryn, kartofler, pasta, mælk, mejeriprodukter, frugt, nødder, kerner</a:t>
            </a:r>
          </a:p>
          <a:p>
            <a:pPr algn="ctr"/>
            <a:endParaRPr lang="da-DK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Fedt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000" dirty="0" smtClean="0"/>
          </a:p>
          <a:p>
            <a:r>
              <a:rPr lang="da-DK" sz="2000" dirty="0" smtClean="0"/>
              <a:t>Fedt 20-30 E% af kost.</a:t>
            </a:r>
          </a:p>
          <a:p>
            <a:pPr>
              <a:buNone/>
            </a:pPr>
            <a:r>
              <a:rPr lang="da-DK" sz="2000" dirty="0" smtClean="0"/>
              <a:t>	- hormonproduktion</a:t>
            </a:r>
          </a:p>
          <a:p>
            <a:pPr>
              <a:buNone/>
            </a:pPr>
            <a:r>
              <a:rPr lang="da-DK" sz="2000" dirty="0" smtClean="0"/>
              <a:t>	- cellemembraner</a:t>
            </a:r>
          </a:p>
          <a:p>
            <a:pPr>
              <a:buNone/>
            </a:pPr>
            <a:r>
              <a:rPr lang="da-DK" sz="2000" dirty="0" smtClean="0"/>
              <a:t>	- Optage fedtopløselige vitaminer A, D, E og K. </a:t>
            </a:r>
          </a:p>
          <a:p>
            <a:r>
              <a:rPr lang="da-DK" sz="2000" dirty="0" smtClean="0"/>
              <a:t>Essentielle fedtsyrer  </a:t>
            </a:r>
          </a:p>
          <a:p>
            <a:r>
              <a:rPr lang="da-DK" sz="2000" dirty="0" smtClean="0"/>
              <a:t>Vælg umættede fedtsyrer fra nødder, fede fisk, vegetabilske olier</a:t>
            </a:r>
          </a:p>
          <a:p>
            <a:r>
              <a:rPr lang="da-DK" sz="2000" dirty="0" smtClean="0"/>
              <a:t>Oliven og avocado. </a:t>
            </a:r>
          </a:p>
          <a:p>
            <a:r>
              <a:rPr lang="da-DK" sz="2000" dirty="0" smtClean="0"/>
              <a:t>Begræns indtag af mættet fedt</a:t>
            </a:r>
          </a:p>
          <a:p>
            <a:pPr>
              <a:buNone/>
            </a:pPr>
            <a:r>
              <a:rPr lang="da-DK" sz="2000" dirty="0" smtClean="0"/>
              <a:t>	(kød, æg, mejeriprodukter) </a:t>
            </a:r>
          </a:p>
        </p:txBody>
      </p:sp>
      <p:pic>
        <p:nvPicPr>
          <p:cNvPr id="3075" name="Picture 3" descr="C:\Users\Line\AppData\Local\Microsoft\Windows\Temporary Internet Files\Content.IE5\AXEQPVIN\MC9002961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836712"/>
            <a:ext cx="2223851" cy="1849919"/>
          </a:xfrm>
          <a:prstGeom prst="rect">
            <a:avLst/>
          </a:prstGeom>
          <a:noFill/>
        </p:spPr>
      </p:pic>
      <p:pic>
        <p:nvPicPr>
          <p:cNvPr id="3076" name="Picture 4" descr="C:\Users\Line\AppData\Local\Microsoft\Windows\Temporary Internet Files\Content.IE5\FQ6TMRY1\MC9002030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97152"/>
            <a:ext cx="2000887" cy="1290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100 g fedt: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a-DK" dirty="0" smtClean="0"/>
              <a:t>50 g solsikkefrø, mandler, nødder</a:t>
            </a:r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r>
              <a:rPr lang="da-DK" dirty="0" smtClean="0"/>
              <a:t>10 g raps/olivenolie</a:t>
            </a:r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r>
              <a:rPr lang="da-DK" dirty="0" smtClean="0"/>
              <a:t>20 g </a:t>
            </a:r>
            <a:r>
              <a:rPr lang="da-DK" dirty="0" err="1" smtClean="0"/>
              <a:t>kærgården</a:t>
            </a:r>
            <a:endParaRPr lang="da-DK" dirty="0" smtClean="0"/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r>
              <a:rPr lang="da-DK" dirty="0" smtClean="0"/>
              <a:t>50 g. fed fisk</a:t>
            </a:r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r>
              <a:rPr lang="da-DK" dirty="0" smtClean="0"/>
              <a:t>10 g. majonæse</a:t>
            </a:r>
            <a:endParaRPr lang="da-DK" dirty="0"/>
          </a:p>
        </p:txBody>
      </p:sp>
      <p:pic>
        <p:nvPicPr>
          <p:cNvPr id="1027" name="Picture 3" descr="C:\Users\Line\AppData\Local\Microsoft\Windows\Temporary Internet Files\Content.IE5\HQNH6380\MC9002904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118050" cy="2090018"/>
          </a:xfrm>
          <a:prstGeom prst="rect">
            <a:avLst/>
          </a:prstGeom>
          <a:noFill/>
        </p:spPr>
      </p:pic>
      <p:pic>
        <p:nvPicPr>
          <p:cNvPr id="1028" name="Picture 4" descr="C:\Users\Line\AppData\Local\Microsoft\Windows\Temporary Internet Files\Content.IE5\FQ6TMRY1\MP90043301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4653136"/>
            <a:ext cx="2408531" cy="15047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Svømmernes indtag af fedt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Vitaminer og mineraler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 smtClean="0"/>
              <a:t>	</a:t>
            </a:r>
          </a:p>
          <a:p>
            <a:pPr>
              <a:buNone/>
            </a:pPr>
            <a:r>
              <a:rPr lang="da-DK" dirty="0" smtClean="0"/>
              <a:t>Jern, D-vitamin, calcium</a:t>
            </a:r>
          </a:p>
          <a:p>
            <a:endParaRPr lang="da-DK" dirty="0" smtClean="0"/>
          </a:p>
          <a:p>
            <a:r>
              <a:rPr lang="da-DK" dirty="0" smtClean="0"/>
              <a:t>Drik juice til aftensmaden. </a:t>
            </a:r>
          </a:p>
          <a:p>
            <a:r>
              <a:rPr lang="da-DK" dirty="0" smtClean="0"/>
              <a:t>D-vitamin. Træner indendørs – ingen sollys. Fisk</a:t>
            </a:r>
          </a:p>
          <a:p>
            <a:r>
              <a:rPr lang="da-DK" dirty="0" smtClean="0"/>
              <a:t>Drik ½ liter mager mælkeprodukt om dagen og et par skiver  ost. </a:t>
            </a:r>
          </a:p>
          <a:p>
            <a:r>
              <a:rPr lang="da-DK" dirty="0" smtClean="0"/>
              <a:t>Team Danmark: vitaminpille dagligt. </a:t>
            </a:r>
          </a:p>
          <a:p>
            <a:endParaRPr lang="da-DK" dirty="0"/>
          </a:p>
        </p:txBody>
      </p:sp>
      <p:pic>
        <p:nvPicPr>
          <p:cNvPr id="4098" name="Picture 2" descr="C:\Users\Line\AppData\Local\Microsoft\Windows\Temporary Internet Files\Content.IE5\HQNH6380\MC9002030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1918829" cy="994122"/>
          </a:xfrm>
          <a:prstGeom prst="rect">
            <a:avLst/>
          </a:prstGeom>
          <a:noFill/>
        </p:spPr>
      </p:pic>
      <p:pic>
        <p:nvPicPr>
          <p:cNvPr id="4099" name="Picture 3" descr="C:\Users\Line\AppData\Local\Microsoft\Windows\Temporary Internet Files\Content.IE5\HQNH6380\MC9004133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13176"/>
            <a:ext cx="803040" cy="1360873"/>
          </a:xfrm>
          <a:prstGeom prst="rect">
            <a:avLst/>
          </a:prstGeom>
          <a:noFill/>
        </p:spPr>
      </p:pic>
      <p:pic>
        <p:nvPicPr>
          <p:cNvPr id="4100" name="Picture 4" descr="C:\Users\Line\AppData\Local\Microsoft\Windows\Temporary Internet Files\Content.IE5\HQNH6380\MC90019935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301208"/>
            <a:ext cx="1294896" cy="9154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Måltidsrytme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800" dirty="0" smtClean="0"/>
          </a:p>
          <a:p>
            <a:pPr>
              <a:buFontTx/>
              <a:buChar char="-"/>
            </a:pPr>
            <a:r>
              <a:rPr lang="da-DK" sz="2800" dirty="0" smtClean="0"/>
              <a:t>Antal og timing</a:t>
            </a:r>
          </a:p>
          <a:p>
            <a:pPr>
              <a:buFontTx/>
              <a:buChar char="-"/>
            </a:pPr>
            <a:endParaRPr lang="da-DK" sz="2800" dirty="0" smtClean="0"/>
          </a:p>
        </p:txBody>
      </p:sp>
      <p:pic>
        <p:nvPicPr>
          <p:cNvPr id="1026" name="Picture 2" descr="C:\Users\Line\AppData\Local\Microsoft\Windows\Temporary Internet Files\Content.IE5\HQNH6380\MC9003536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564904"/>
            <a:ext cx="2211368" cy="3194197"/>
          </a:xfrm>
          <a:prstGeom prst="rect">
            <a:avLst/>
          </a:prstGeom>
          <a:noFill/>
        </p:spPr>
      </p:pic>
      <p:pic>
        <p:nvPicPr>
          <p:cNvPr id="1027" name="Picture 3" descr="C:\Users\Line\AppData\Local\Microsoft\Windows\Temporary Internet Files\Content.IE5\QPF9YF27\MC90003865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2808312" cy="19015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Måltidsrytme</a:t>
            </a:r>
            <a:r>
              <a:rPr lang="da-DK" dirty="0" smtClean="0"/>
              <a:t> – før træning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da-DK" sz="2400" b="1" dirty="0" smtClean="0"/>
          </a:p>
          <a:p>
            <a:pPr algn="ctr">
              <a:buNone/>
            </a:pPr>
            <a:r>
              <a:rPr lang="da-DK" sz="2400" b="1" dirty="0" smtClean="0"/>
              <a:t>Sørg for at have energi til træningen</a:t>
            </a:r>
          </a:p>
          <a:p>
            <a:pPr algn="ctr">
              <a:buNone/>
            </a:pPr>
            <a:endParaRPr lang="da-DK" sz="2400" dirty="0" smtClean="0"/>
          </a:p>
          <a:p>
            <a:pPr algn="ctr">
              <a:buNone/>
            </a:pPr>
            <a:r>
              <a:rPr lang="da-DK" sz="2400" dirty="0" smtClean="0"/>
              <a:t>Optimalt at spise større måltid 3- 4 timer før træning</a:t>
            </a:r>
          </a:p>
          <a:p>
            <a:pPr algn="ctr">
              <a:buNone/>
            </a:pPr>
            <a:r>
              <a:rPr lang="da-DK" sz="2400" dirty="0" smtClean="0"/>
              <a:t>og et mindre måltid 1 – 2 timer før. 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r>
              <a:rPr lang="da-DK" sz="2400" b="1" dirty="0" smtClean="0"/>
              <a:t>		Træn aldrig på tom mave!</a:t>
            </a:r>
          </a:p>
          <a:p>
            <a:pPr>
              <a:buNone/>
            </a:pPr>
            <a:endParaRPr lang="da-DK" sz="2000" dirty="0" smtClean="0"/>
          </a:p>
          <a:p>
            <a:endParaRPr lang="da-DK" dirty="0"/>
          </a:p>
        </p:txBody>
      </p:sp>
      <p:pic>
        <p:nvPicPr>
          <p:cNvPr id="2050" name="Picture 2" descr="C:\Users\Line\AppData\Local\Microsoft\Windows\Temporary Internet Files\Content.IE5\AXEQPVIN\MC9004133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657357" cy="1854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Efter (hård) træning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827584" y="1988840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b="1" dirty="0" smtClean="0"/>
          </a:p>
          <a:p>
            <a:pPr algn="ctr"/>
            <a:r>
              <a:rPr lang="da-DK" sz="2400" b="1" dirty="0" smtClean="0"/>
              <a:t>Spis umiddelbart efter træning</a:t>
            </a:r>
          </a:p>
          <a:p>
            <a:endParaRPr lang="da-DK" sz="2400" b="1" dirty="0" smtClean="0"/>
          </a:p>
          <a:p>
            <a:r>
              <a:rPr lang="da-DK" sz="2400" dirty="0" smtClean="0"/>
              <a:t>Helst inden 30 min. </a:t>
            </a:r>
            <a:r>
              <a:rPr lang="da-DK" sz="2400" i="1" dirty="0" err="1" smtClean="0"/>
              <a:t>Open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window</a:t>
            </a:r>
            <a:r>
              <a:rPr lang="da-DK" sz="2400" i="1" dirty="0" smtClean="0"/>
              <a:t> of </a:t>
            </a:r>
            <a:r>
              <a:rPr lang="da-DK" sz="2400" i="1" dirty="0" err="1" smtClean="0"/>
              <a:t>oppertunity</a:t>
            </a:r>
            <a:r>
              <a:rPr lang="da-DK" sz="2400" i="1" dirty="0" smtClean="0"/>
              <a:t>. </a:t>
            </a:r>
          </a:p>
          <a:p>
            <a:r>
              <a:rPr lang="da-DK" sz="2400" dirty="0" smtClean="0"/>
              <a:t>               </a:t>
            </a:r>
          </a:p>
          <a:p>
            <a:r>
              <a:rPr lang="da-DK" sz="2400" dirty="0" smtClean="0"/>
              <a:t>	1 g. kulhydrat + 0,25 g. protein/kg</a:t>
            </a:r>
          </a:p>
          <a:p>
            <a:endParaRPr lang="da-DK" sz="2400" dirty="0" smtClean="0"/>
          </a:p>
          <a:p>
            <a:r>
              <a:rPr lang="da-DK" sz="2400" dirty="0" smtClean="0"/>
              <a:t>Det er en god idé at spise et hovedmåltid 1-2 timer efter træning.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000" dirty="0" smtClean="0"/>
          </a:p>
          <a:p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Eftertræningssnack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1 bolle, 1 æble og 250 ml. minimælk</a:t>
            </a:r>
          </a:p>
          <a:p>
            <a:pPr>
              <a:buFontTx/>
              <a:buChar char="-"/>
            </a:pPr>
            <a:r>
              <a:rPr lang="da-DK" dirty="0" smtClean="0"/>
              <a:t>1 bolle m. ost og syltetøj</a:t>
            </a:r>
          </a:p>
          <a:p>
            <a:pPr>
              <a:buFontTx/>
              <a:buChar char="-"/>
            </a:pPr>
            <a:r>
              <a:rPr lang="da-DK" dirty="0" err="1" smtClean="0"/>
              <a:t>Klapsammen</a:t>
            </a:r>
            <a:r>
              <a:rPr lang="da-DK" dirty="0" smtClean="0"/>
              <a:t> m. rugbrød og 1 æg + 200 ml. juice</a:t>
            </a:r>
          </a:p>
          <a:p>
            <a:pPr>
              <a:buFontTx/>
              <a:buChar char="-"/>
            </a:pPr>
            <a:r>
              <a:rPr lang="da-DK" dirty="0" smtClean="0"/>
              <a:t>Snackpose af 50 g. tørret frugt og 50 g. nødder/mandler</a:t>
            </a:r>
          </a:p>
          <a:p>
            <a:pPr>
              <a:buFontTx/>
              <a:buChar char="-"/>
            </a:pPr>
            <a:r>
              <a:rPr lang="da-DK" dirty="0" smtClean="0"/>
              <a:t>bolle med 200 ml. </a:t>
            </a:r>
            <a:r>
              <a:rPr lang="da-DK" dirty="0" err="1" smtClean="0"/>
              <a:t>cacaoskummeltmælk</a:t>
            </a: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200 g frugtyoghurt med 50 g. </a:t>
            </a:r>
            <a:r>
              <a:rPr lang="da-DK" dirty="0" err="1" smtClean="0"/>
              <a:t>müsli</a:t>
            </a:r>
            <a:r>
              <a:rPr lang="da-DK" dirty="0" smtClean="0"/>
              <a:t> og vand</a:t>
            </a:r>
          </a:p>
          <a:p>
            <a:pPr>
              <a:buFontTx/>
              <a:buChar char="-"/>
            </a:pPr>
            <a:r>
              <a:rPr lang="da-DK" dirty="0" smtClean="0"/>
              <a:t>2 stk. knækbrød med ost og 250 ml. juice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Lidt om mig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Uddannet folkeskolelærer</a:t>
            </a:r>
          </a:p>
          <a:p>
            <a:r>
              <a:rPr lang="da-DK" dirty="0" smtClean="0"/>
              <a:t>Kommer fra Tvis</a:t>
            </a:r>
          </a:p>
          <a:p>
            <a:r>
              <a:rPr lang="da-DK" dirty="0" smtClean="0"/>
              <a:t>Studerer i Århus </a:t>
            </a:r>
          </a:p>
          <a:p>
            <a:r>
              <a:rPr lang="da-DK" dirty="0" smtClean="0"/>
              <a:t>Færdig som </a:t>
            </a:r>
            <a:r>
              <a:rPr lang="da-DK" dirty="0" err="1" smtClean="0"/>
              <a:t>pb</a:t>
            </a:r>
            <a:r>
              <a:rPr lang="da-DK" dirty="0" smtClean="0"/>
              <a:t>. i ernæring og fysisk aktivitet til januar 2012. 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5600" dirty="0" smtClean="0"/>
              <a:t>Væskebalance</a:t>
            </a:r>
            <a:endParaRPr lang="da-DK" sz="5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2000" dirty="0" smtClean="0"/>
              <a:t>	</a:t>
            </a:r>
          </a:p>
          <a:p>
            <a:pPr>
              <a:buNone/>
            </a:pPr>
            <a:r>
              <a:rPr lang="da-DK" sz="2000" dirty="0" smtClean="0"/>
              <a:t>	Et væskeunderskud på 1-2 % af kropsvægten giver mærkbart forringet præstationsevne (10 – 20 %)</a:t>
            </a:r>
          </a:p>
          <a:p>
            <a:pPr>
              <a:buNone/>
            </a:pPr>
            <a:r>
              <a:rPr lang="da-DK" sz="2000" dirty="0" smtClean="0"/>
              <a:t>    </a:t>
            </a:r>
          </a:p>
          <a:p>
            <a:pPr>
              <a:buNone/>
            </a:pPr>
            <a:r>
              <a:rPr lang="da-DK" sz="2000" dirty="0" smtClean="0"/>
              <a:t>	Pige 55 kg: ca. 0,5– 1,1 liter.</a:t>
            </a:r>
          </a:p>
          <a:p>
            <a:pPr>
              <a:buNone/>
            </a:pPr>
            <a:r>
              <a:rPr lang="da-DK" sz="2000" dirty="0" smtClean="0"/>
              <a:t>	Dreng 65 kg: ca. 0,6 – 1,3 liter. 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	Tegn på væskemangel kan være træthed, uoplagthed,</a:t>
            </a:r>
          </a:p>
          <a:p>
            <a:pPr>
              <a:buNone/>
            </a:pPr>
            <a:r>
              <a:rPr lang="da-DK" sz="2000" dirty="0" smtClean="0"/>
              <a:t>	hovedpine til mere alvorlige tilfælde såsom kvalme og svimmelhed.</a:t>
            </a:r>
            <a:endParaRPr lang="da-DK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Væskeforsøg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a-DK" sz="2000" dirty="0" smtClean="0"/>
              <a:t>                                                       Alle svømmerne blev vejet  </a:t>
            </a:r>
          </a:p>
          <a:p>
            <a:pPr>
              <a:buNone/>
            </a:pPr>
            <a:r>
              <a:rPr lang="da-DK" sz="2000" dirty="0" smtClean="0"/>
              <a:t>                                                  umiddelbart før en hård aftentræning. </a:t>
            </a:r>
          </a:p>
          <a:p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                                         Ingen måtte drikke under træningen.</a:t>
            </a:r>
          </a:p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                          Alle blev vejet efter træningen.</a:t>
            </a:r>
          </a:p>
          <a:p>
            <a:pPr>
              <a:buNone/>
            </a:pPr>
            <a:r>
              <a:rPr lang="da-DK" sz="2000" dirty="0" smtClean="0"/>
              <a:t>					</a:t>
            </a:r>
          </a:p>
          <a:p>
            <a:pPr>
              <a:buNone/>
            </a:pPr>
            <a:r>
              <a:rPr lang="da-DK" sz="2000" dirty="0" smtClean="0"/>
              <a:t>    </a:t>
            </a:r>
            <a:r>
              <a:rPr lang="da-DK" sz="2000" dirty="0" smtClean="0">
                <a:solidFill>
                  <a:srgbClr val="FF0000"/>
                </a:solidFill>
              </a:rPr>
              <a:t>Resultat: </a:t>
            </a:r>
            <a:r>
              <a:rPr lang="da-DK" sz="2000" dirty="0" smtClean="0"/>
              <a:t>		</a:t>
            </a:r>
          </a:p>
          <a:p>
            <a:pPr>
              <a:buNone/>
            </a:pPr>
            <a:r>
              <a:rPr lang="da-DK" sz="2000" dirty="0" smtClean="0"/>
              <a:t>				Gennemsnitlig vægttab på 350 ml				</a:t>
            </a:r>
            <a:endParaRPr lang="da-DK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da-DK" sz="2000" dirty="0" smtClean="0">
                <a:sym typeface="Wingdings" pitchFamily="2" charset="2"/>
              </a:rPr>
              <a:t>	</a:t>
            </a:r>
          </a:p>
          <a:p>
            <a:pPr algn="ctr">
              <a:buNone/>
            </a:pPr>
            <a:r>
              <a:rPr lang="da-DK" sz="2000" dirty="0" smtClean="0">
                <a:sym typeface="Wingdings" pitchFamily="2" charset="2"/>
              </a:rPr>
              <a:t>Oplevelse: tørst, tørhed i halsen, ondt i hovedet, havde det dårligt og følelse af, at træningen var markant hårdere. </a:t>
            </a:r>
            <a:endParaRPr lang="da-DK" sz="2000" dirty="0"/>
          </a:p>
        </p:txBody>
      </p:sp>
      <p:pic>
        <p:nvPicPr>
          <p:cNvPr id="1026" name="Picture 2" descr="C:\Users\Line\AppData\Local\Microsoft\Windows\Temporary Internet Files\Content.IE5\3R86YE5O\MC9000551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1788059" cy="13625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Væskebalance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Sørg altid for at være velhydreret. </a:t>
            </a:r>
          </a:p>
          <a:p>
            <a:pPr>
              <a:buNone/>
            </a:pPr>
            <a:r>
              <a:rPr lang="da-DK" sz="2400" dirty="0" smtClean="0"/>
              <a:t>Drik 1-2 liter vand om dagen ud over træningen.</a:t>
            </a:r>
          </a:p>
          <a:p>
            <a:pPr>
              <a:buNone/>
            </a:pPr>
            <a:r>
              <a:rPr lang="da-DK" sz="2400" dirty="0" smtClean="0"/>
              <a:t>Drik væske under træningen. </a:t>
            </a:r>
          </a:p>
          <a:p>
            <a:pPr>
              <a:buNone/>
            </a:pPr>
            <a:r>
              <a:rPr lang="da-DK" sz="2400" dirty="0" smtClean="0"/>
              <a:t>Sørg for at drikke 150% af væsketabet fra træningen i timerne efter træningen.</a:t>
            </a:r>
          </a:p>
          <a:p>
            <a:pPr>
              <a:buNone/>
            </a:pPr>
            <a:r>
              <a:rPr lang="da-DK" sz="2400" dirty="0" smtClean="0"/>
              <a:t>Drik et stort glas vand til alle måltider. </a:t>
            </a:r>
          </a:p>
          <a:p>
            <a:pPr>
              <a:buNone/>
            </a:pPr>
            <a:r>
              <a:rPr lang="da-DK" sz="2400" dirty="0" smtClean="0"/>
              <a:t>Tjek at morgenurinen ikke er for mørk </a:t>
            </a:r>
            <a:r>
              <a:rPr lang="da-DK" sz="2400" dirty="0" smtClean="0">
                <a:sym typeface="Wingdings" pitchFamily="2" charset="2"/>
              </a:rPr>
              <a:t> dehydrering</a:t>
            </a:r>
            <a:endParaRPr lang="da-DK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 smtClean="0"/>
              <a:t>Mad før en konkurrence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b="1" dirty="0" smtClean="0"/>
          </a:p>
          <a:p>
            <a:pPr algn="r">
              <a:buNone/>
            </a:pPr>
            <a:r>
              <a:rPr lang="da-DK" sz="2000" b="1" dirty="0" smtClean="0"/>
              <a:t>Det sidste døgn før konkurrencedag: </a:t>
            </a:r>
          </a:p>
          <a:p>
            <a:pPr algn="r">
              <a:buNone/>
            </a:pPr>
            <a:r>
              <a:rPr lang="da-DK" sz="2000" dirty="0" smtClean="0"/>
              <a:t> - Kulhydratdepoterne skal fyldes maksimalt op. </a:t>
            </a:r>
          </a:p>
          <a:p>
            <a:pPr algn="r">
              <a:buNone/>
            </a:pPr>
            <a:r>
              <a:rPr lang="da-DK" sz="2000" dirty="0" smtClean="0"/>
              <a:t>Alle hoved- og mellemmåltider skal være kulhydratrige. </a:t>
            </a:r>
          </a:p>
          <a:p>
            <a:pPr algn="r">
              <a:buNone/>
            </a:pPr>
            <a:r>
              <a:rPr lang="da-DK" sz="2000" dirty="0" smtClean="0"/>
              <a:t> - Drik et stort glas vand til alle måltider.  </a:t>
            </a:r>
          </a:p>
          <a:p>
            <a:pPr algn="r">
              <a:buNone/>
            </a:pPr>
            <a:endParaRPr lang="da-DK" sz="2000" b="1" dirty="0" smtClean="0"/>
          </a:p>
          <a:p>
            <a:pPr algn="r">
              <a:buNone/>
            </a:pPr>
            <a:r>
              <a:rPr lang="da-DK" sz="2000" b="1" dirty="0" smtClean="0"/>
              <a:t>På konkurrencedagen:</a:t>
            </a:r>
          </a:p>
          <a:p>
            <a:pPr algn="r">
              <a:buNone/>
            </a:pPr>
            <a:r>
              <a:rPr lang="da-DK" sz="2000" dirty="0" smtClean="0"/>
              <a:t> - Minimum 3 timer fra sidste hovedmåltid til start. </a:t>
            </a:r>
          </a:p>
          <a:p>
            <a:pPr algn="r">
              <a:buNone/>
            </a:pPr>
            <a:r>
              <a:rPr lang="da-DK" sz="2000" dirty="0" smtClean="0"/>
              <a:t> - </a:t>
            </a:r>
            <a:r>
              <a:rPr lang="da-DK" sz="2000" dirty="0" err="1" smtClean="0"/>
              <a:t>småspis</a:t>
            </a:r>
            <a:r>
              <a:rPr lang="da-DK" sz="2000" dirty="0" smtClean="0"/>
              <a:t> af kulhydratrige snacks. </a:t>
            </a:r>
            <a:endParaRPr lang="da-DK" sz="2000" dirty="0"/>
          </a:p>
        </p:txBody>
      </p:sp>
      <p:pic>
        <p:nvPicPr>
          <p:cNvPr id="2050" name="Picture 2" descr="C:\Users\Line\AppData\Local\Microsoft\Windows\Temporary Internet Files\Content.IE5\3R86YE5O\MP9004306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2592204" cy="17213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Under konkurrencer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dirty="0" smtClean="0"/>
              <a:t>	</a:t>
            </a:r>
            <a:r>
              <a:rPr lang="da-DK" i="1" dirty="0" smtClean="0"/>
              <a:t>Konkurrencer af kortere varighed:</a:t>
            </a:r>
          </a:p>
          <a:p>
            <a:pPr>
              <a:buFontTx/>
              <a:buChar char="-"/>
            </a:pPr>
            <a:r>
              <a:rPr lang="da-DK" dirty="0" smtClean="0"/>
              <a:t>Ingen pauser</a:t>
            </a:r>
          </a:p>
          <a:p>
            <a:pPr>
              <a:buFontTx/>
              <a:buChar char="-"/>
            </a:pPr>
            <a:r>
              <a:rPr lang="da-DK" dirty="0" smtClean="0"/>
              <a:t>Ikke udtømning af depoter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Hydreringsplan: sørg for at opnå væskebalance efter alle </a:t>
            </a:r>
            <a:r>
              <a:rPr lang="da-DK" dirty="0" err="1" smtClean="0"/>
              <a:t>træningspas</a:t>
            </a:r>
            <a:r>
              <a:rPr lang="da-DK" dirty="0" smtClean="0"/>
              <a:t> /løb. 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Spis ikke for store måltider lige op til en konkurrence. </a:t>
            </a:r>
            <a:r>
              <a:rPr lang="da-DK" dirty="0" err="1" smtClean="0"/>
              <a:t>Småspis</a:t>
            </a:r>
            <a:r>
              <a:rPr lang="da-DK" dirty="0" smtClean="0"/>
              <a:t> i stedet af sunde, kulhydratrige snacks. 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Efter konkurrencer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/>
              <a:t>Opnå væskebalance. Drik 150 % af væsketab i timerne efter sidste konkurrence. 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Spis et større måltid, rig på protein og kulhydrater.</a:t>
            </a:r>
          </a:p>
          <a:p>
            <a:endParaRPr lang="da-DK" dirty="0" smtClean="0"/>
          </a:p>
          <a:p>
            <a:r>
              <a:rPr lang="da-DK" dirty="0" smtClean="0"/>
              <a:t>Slap af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2050" name="Picture 2" descr="C:\Users\Line\AppData\Local\Microsoft\Windows\Temporary Internet Files\Content.IE5\AXEQPVIN\MC9002321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7112"/>
            <a:ext cx="1800200" cy="19580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8 kostråd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185" t="22549" r="34320" b="15112"/>
          <a:stretch>
            <a:fillRect/>
          </a:stretch>
        </p:blipFill>
        <p:spPr bwMode="auto">
          <a:xfrm>
            <a:off x="1547664" y="2132856"/>
            <a:ext cx="5908446" cy="38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Træningsoptimering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221" t="50984" r="20115" b="35235"/>
          <a:stretch>
            <a:fillRect/>
          </a:stretch>
        </p:blipFill>
        <p:spPr bwMode="auto">
          <a:xfrm>
            <a:off x="827584" y="4869160"/>
            <a:ext cx="7632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Line\AppData\Local\Microsoft\Windows\Temporary Internet Files\Content.IE5\FQ6TMRY1\MC900301488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337323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		Spørgsmål??</a:t>
            </a:r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r>
              <a:rPr lang="da-DK" dirty="0" smtClean="0"/>
              <a:t>				Tak for i aften.</a:t>
            </a:r>
            <a:endParaRPr lang="da-DK" dirty="0"/>
          </a:p>
        </p:txBody>
      </p:sp>
      <p:pic>
        <p:nvPicPr>
          <p:cNvPr id="5122" name="Picture 2" descr="C:\Users\Line\AppData\Local\Microsoft\Windows\Temporary Internet Files\Content.IE5\QPF9YF27\MC9004131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3675817" cy="2683757"/>
          </a:xfrm>
          <a:prstGeom prst="rect">
            <a:avLst/>
          </a:prstGeom>
          <a:noFill/>
        </p:spPr>
      </p:pic>
      <p:pic>
        <p:nvPicPr>
          <p:cNvPr id="5123" name="Picture 3" descr="C:\Users\Line\AppData\Local\Microsoft\Windows\Temporary Internet Files\Content.IE5\AXEQPVIN\MC9004149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647" y="1340768"/>
            <a:ext cx="3313535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sz="5600" dirty="0" smtClean="0"/>
              <a:t/>
            </a:r>
            <a:br>
              <a:rPr lang="da-DK" sz="5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5600" dirty="0" smtClean="0"/>
              <a:t>Krav til kosten</a:t>
            </a:r>
            <a:endParaRPr lang="da-DK" sz="5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a-DK" dirty="0" smtClean="0"/>
          </a:p>
          <a:p>
            <a:pPr lvl="1"/>
            <a:r>
              <a:rPr lang="da-DK" sz="3200" dirty="0" smtClean="0"/>
              <a:t>Energibehov</a:t>
            </a:r>
          </a:p>
          <a:p>
            <a:pPr lvl="1"/>
            <a:r>
              <a:rPr lang="da-DK" sz="3200" dirty="0" smtClean="0"/>
              <a:t>Næringsstofindhold</a:t>
            </a:r>
          </a:p>
          <a:p>
            <a:pPr lvl="1"/>
            <a:r>
              <a:rPr lang="da-DK" sz="3200" dirty="0" err="1" smtClean="0"/>
              <a:t>Måltidsrytme</a:t>
            </a:r>
            <a:r>
              <a:rPr lang="da-DK" sz="3200" dirty="0" smtClean="0"/>
              <a:t> </a:t>
            </a:r>
          </a:p>
          <a:p>
            <a:pPr lvl="1"/>
            <a:r>
              <a:rPr lang="da-DK" sz="3200" dirty="0" smtClean="0"/>
              <a:t>Væskebalance</a:t>
            </a:r>
            <a:endParaRPr lang="da-DK" sz="3200" dirty="0"/>
          </a:p>
        </p:txBody>
      </p:sp>
      <p:pic>
        <p:nvPicPr>
          <p:cNvPr id="1027" name="Picture 3" descr="C:\Users\Line\AppData\Local\Microsoft\Windows\Temporary Internet Files\Content.IE5\41DWGOM8\MC9002953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3600400" cy="24202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Energikilder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lvl="1"/>
            <a:r>
              <a:rPr lang="da-DK" sz="2800" dirty="0" smtClean="0"/>
              <a:t>Kulhydrat 55-65E%</a:t>
            </a:r>
          </a:p>
          <a:p>
            <a:pPr lvl="1">
              <a:buNone/>
            </a:pPr>
            <a:r>
              <a:rPr lang="da-DK" sz="2800" dirty="0" smtClean="0"/>
              <a:t>	- tilsat sukker max 14E%</a:t>
            </a:r>
          </a:p>
          <a:p>
            <a:pPr lvl="1"/>
            <a:r>
              <a:rPr lang="da-DK" sz="2800" dirty="0" smtClean="0"/>
              <a:t>Protein 15 E% </a:t>
            </a:r>
          </a:p>
          <a:p>
            <a:pPr lvl="1"/>
            <a:r>
              <a:rPr lang="da-DK" sz="2800" dirty="0" smtClean="0"/>
              <a:t>Fedt 20-30E%</a:t>
            </a:r>
          </a:p>
          <a:p>
            <a:pPr lvl="1"/>
            <a:r>
              <a:rPr lang="da-DK" sz="2800" dirty="0" smtClean="0"/>
              <a:t>Alkohol</a:t>
            </a:r>
          </a:p>
          <a:p>
            <a:endParaRPr lang="da-DK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139952" y="3356992"/>
          <a:ext cx="4392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Kulhydrater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>
              <a:buNone/>
            </a:pPr>
            <a:r>
              <a:rPr lang="da-DK" sz="2000" dirty="0" smtClean="0"/>
              <a:t>	</a:t>
            </a:r>
            <a:r>
              <a:rPr lang="da-DK" sz="2800" dirty="0" smtClean="0"/>
              <a:t>Kulhydrater findes i:</a:t>
            </a:r>
          </a:p>
          <a:p>
            <a:pPr>
              <a:buNone/>
            </a:pPr>
            <a:endParaRPr lang="da-DK" sz="2000" dirty="0" smtClean="0"/>
          </a:p>
          <a:p>
            <a:r>
              <a:rPr lang="da-DK" sz="2000" dirty="0" smtClean="0"/>
              <a:t>pasta, ris, kartofler, </a:t>
            </a:r>
            <a:r>
              <a:rPr lang="da-DK" sz="2000" dirty="0" err="1" smtClean="0"/>
              <a:t>cous</a:t>
            </a:r>
            <a:r>
              <a:rPr lang="da-DK" sz="2000" dirty="0" smtClean="0"/>
              <a:t> </a:t>
            </a:r>
            <a:r>
              <a:rPr lang="da-DK" sz="2000" dirty="0" err="1" smtClean="0"/>
              <a:t>cous</a:t>
            </a:r>
            <a:r>
              <a:rPr lang="da-DK" sz="2000" dirty="0" smtClean="0"/>
              <a:t>, bulgur.</a:t>
            </a:r>
          </a:p>
          <a:p>
            <a:r>
              <a:rPr lang="da-DK" sz="2000" dirty="0" smtClean="0"/>
              <a:t>brød og mel. Både i lyst brød, rugbrød og grovbrød. </a:t>
            </a:r>
          </a:p>
          <a:p>
            <a:r>
              <a:rPr lang="da-DK" sz="2000" dirty="0" smtClean="0"/>
              <a:t>gryn, f.eks. havregryn </a:t>
            </a:r>
          </a:p>
          <a:p>
            <a:r>
              <a:rPr lang="da-DK" sz="2000" dirty="0" smtClean="0"/>
              <a:t>frugt, tørret frugt, nødder og grøntsager</a:t>
            </a:r>
          </a:p>
          <a:p>
            <a:r>
              <a:rPr lang="da-DK" sz="2000" dirty="0" smtClean="0"/>
              <a:t>tørrede bønner </a:t>
            </a:r>
          </a:p>
          <a:p>
            <a:r>
              <a:rPr lang="da-DK" sz="2000" dirty="0" smtClean="0"/>
              <a:t>sukker </a:t>
            </a:r>
            <a:endParaRPr lang="da-DK" sz="2000" dirty="0"/>
          </a:p>
        </p:txBody>
      </p:sp>
      <p:pic>
        <p:nvPicPr>
          <p:cNvPr id="3074" name="Picture 2" descr="C:\Users\Line\AppData\Local\Microsoft\Windows\Temporary Internet Files\Content.IE5\41DWGOM8\MC9001989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93096"/>
            <a:ext cx="2410320" cy="2075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Kulhydrater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000" dirty="0" smtClean="0"/>
          </a:p>
          <a:p>
            <a:r>
              <a:rPr lang="da-DK" sz="2000" dirty="0" smtClean="0"/>
              <a:t>Kulhydrater er den vigtigste energikilde under svømning.</a:t>
            </a:r>
          </a:p>
          <a:p>
            <a:pPr>
              <a:buNone/>
            </a:pPr>
            <a:endParaRPr lang="da-DK" sz="2000" dirty="0" smtClean="0"/>
          </a:p>
          <a:p>
            <a:r>
              <a:rPr lang="da-DK" sz="2000" dirty="0" smtClean="0"/>
              <a:t>0,5 kg kulhydrater i lever og i muskler </a:t>
            </a:r>
            <a:r>
              <a:rPr lang="da-DK" sz="2000" dirty="0" smtClean="0">
                <a:sym typeface="Wingdings" pitchFamily="2" charset="2"/>
              </a:rPr>
              <a:t> ca. 1½ times hård træning. (intensitet, lager)</a:t>
            </a:r>
            <a:endParaRPr lang="da-DK" sz="2000" dirty="0" smtClean="0"/>
          </a:p>
          <a:p>
            <a:pPr>
              <a:buNone/>
            </a:pPr>
            <a:r>
              <a:rPr lang="da-DK" sz="2000" dirty="0" smtClean="0"/>
              <a:t> </a:t>
            </a:r>
          </a:p>
          <a:p>
            <a:r>
              <a:rPr lang="da-DK" sz="2000" dirty="0" smtClean="0"/>
              <a:t>V. træning mere end 2 timer dagligt, anbefales 7 – 10 g. kulhydrat pr. kg. kropsvægt om dagen. </a:t>
            </a:r>
          </a:p>
          <a:p>
            <a:pPr>
              <a:buNone/>
            </a:pPr>
            <a:endParaRPr lang="da-D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500 g kulhydrater: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a-DK" dirty="0" smtClean="0"/>
              <a:t>75 g. havregryn med 1 </a:t>
            </a:r>
            <a:r>
              <a:rPr lang="da-DK" dirty="0" err="1" smtClean="0"/>
              <a:t>ss</a:t>
            </a:r>
            <a:r>
              <a:rPr lang="da-DK" dirty="0" smtClean="0"/>
              <a:t> sukker</a:t>
            </a:r>
          </a:p>
          <a:p>
            <a:pPr algn="ctr">
              <a:buNone/>
            </a:pPr>
            <a:r>
              <a:rPr lang="da-DK" dirty="0" smtClean="0"/>
              <a:t>4 skiver rugbrød</a:t>
            </a:r>
          </a:p>
          <a:p>
            <a:pPr algn="ctr">
              <a:buNone/>
            </a:pPr>
            <a:r>
              <a:rPr lang="da-DK" dirty="0" smtClean="0"/>
              <a:t>2 boller (a 75 g)</a:t>
            </a:r>
          </a:p>
          <a:p>
            <a:pPr algn="ctr">
              <a:buNone/>
            </a:pPr>
            <a:r>
              <a:rPr lang="da-DK" dirty="0" smtClean="0"/>
              <a:t>300 g frugt</a:t>
            </a:r>
          </a:p>
          <a:p>
            <a:pPr algn="ctr">
              <a:buNone/>
            </a:pPr>
            <a:r>
              <a:rPr lang="da-DK" dirty="0" smtClean="0"/>
              <a:t>1,5 liter sportsdrik</a:t>
            </a:r>
          </a:p>
          <a:p>
            <a:pPr algn="ctr">
              <a:buNone/>
            </a:pPr>
            <a:r>
              <a:rPr lang="da-DK" dirty="0" smtClean="0"/>
              <a:t>200 g kartofler</a:t>
            </a:r>
          </a:p>
          <a:p>
            <a:pPr algn="ctr">
              <a:buNone/>
            </a:pPr>
            <a:r>
              <a:rPr lang="da-DK" dirty="0" smtClean="0"/>
              <a:t>100 g. pasta</a:t>
            </a:r>
          </a:p>
          <a:p>
            <a:pPr algn="ctr">
              <a:buNone/>
            </a:pPr>
            <a:r>
              <a:rPr lang="da-DK" dirty="0" smtClean="0"/>
              <a:t>½ liter minimælk</a:t>
            </a:r>
          </a:p>
          <a:p>
            <a:pPr algn="ctr">
              <a:buNone/>
            </a:pPr>
            <a:r>
              <a:rPr lang="da-DK" dirty="0" smtClean="0"/>
              <a:t>50 g tørret frugt (eller 2 frugtstænger)</a:t>
            </a:r>
          </a:p>
          <a:p>
            <a:pPr algn="ctr">
              <a:buNone/>
            </a:pPr>
            <a:r>
              <a:rPr lang="da-DK" dirty="0" smtClean="0"/>
              <a:t>2,5 dl juice</a:t>
            </a:r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Kulhydrater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000" dirty="0" smtClean="0"/>
          </a:p>
          <a:p>
            <a:r>
              <a:rPr lang="da-DK" sz="2400" dirty="0" smtClean="0"/>
              <a:t>Indtag 3 hovedmåltider  og 2 – 4 mellemmåltider på træningsdage. Alle måltider bør indeholde kulhydrater. </a:t>
            </a:r>
          </a:p>
          <a:p>
            <a:endParaRPr lang="da-DK" sz="2400" dirty="0" smtClean="0"/>
          </a:p>
          <a:p>
            <a:r>
              <a:rPr lang="da-DK" sz="2400" dirty="0" smtClean="0"/>
              <a:t>Flere </a:t>
            </a:r>
            <a:r>
              <a:rPr lang="da-DK" sz="2400" dirty="0" err="1" smtClean="0"/>
              <a:t>træningspas</a:t>
            </a:r>
            <a:r>
              <a:rPr lang="da-DK" sz="2400" dirty="0" smtClean="0"/>
              <a:t> om dagen sætter større krav til kosten. </a:t>
            </a:r>
          </a:p>
          <a:p>
            <a:endParaRPr lang="da-DK" sz="2400" dirty="0" smtClean="0"/>
          </a:p>
          <a:p>
            <a:r>
              <a:rPr lang="da-DK" sz="2400" dirty="0" smtClean="0"/>
              <a:t>Fyldte kulhydratlagre udsætter beviseligt udmattelse ved længerevarende aktivitet.</a:t>
            </a:r>
          </a:p>
          <a:p>
            <a:endParaRPr lang="da-DK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2976</TotalTime>
  <Words>784</Words>
  <Application>Microsoft Office PowerPoint</Application>
  <PresentationFormat>Skærmshow (4:3)</PresentationFormat>
  <Paragraphs>302</Paragraphs>
  <Slides>38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38</vt:i4>
      </vt:variant>
    </vt:vector>
  </HeadingPairs>
  <TitlesOfParts>
    <vt:vector size="39" baseType="lpstr">
      <vt:lpstr>Forløb</vt:lpstr>
      <vt:lpstr>Svømmetalenter og optimal kost</vt:lpstr>
      <vt:lpstr>Aftenens program</vt:lpstr>
      <vt:lpstr>Lidt om mig</vt:lpstr>
      <vt:lpstr>              Krav til kosten</vt:lpstr>
      <vt:lpstr>Energikilder</vt:lpstr>
      <vt:lpstr>Kulhydrater</vt:lpstr>
      <vt:lpstr>Kulhydrater</vt:lpstr>
      <vt:lpstr>500 g kulhydrater:</vt:lpstr>
      <vt:lpstr>Kulhydrater</vt:lpstr>
      <vt:lpstr>Aftensmad på dage m. 1 * træning</vt:lpstr>
      <vt:lpstr>Aftensmad på dage m. 2*træning</vt:lpstr>
      <vt:lpstr>Energidrik under træning?</vt:lpstr>
      <vt:lpstr>Energidrik</vt:lpstr>
      <vt:lpstr>Tilsat sukker</vt:lpstr>
      <vt:lpstr>Næringsværdi</vt:lpstr>
      <vt:lpstr>Svømmernes indtag af kulhydrater</vt:lpstr>
      <vt:lpstr>Protein</vt:lpstr>
      <vt:lpstr>Protein</vt:lpstr>
      <vt:lpstr>Proteintilskud </vt:lpstr>
      <vt:lpstr>Svømmernes indtag af protein</vt:lpstr>
      <vt:lpstr>100 g. protein:</vt:lpstr>
      <vt:lpstr>Fedt</vt:lpstr>
      <vt:lpstr>100 g fedt: </vt:lpstr>
      <vt:lpstr>Svømmernes indtag af fedt</vt:lpstr>
      <vt:lpstr>Vitaminer og mineraler</vt:lpstr>
      <vt:lpstr>Måltidsrytme</vt:lpstr>
      <vt:lpstr>Måltidsrytme – før træning</vt:lpstr>
      <vt:lpstr>Efter (hård) træning</vt:lpstr>
      <vt:lpstr>Eftertræningssnack</vt:lpstr>
      <vt:lpstr>     Væskebalance</vt:lpstr>
      <vt:lpstr>Væskeforsøg</vt:lpstr>
      <vt:lpstr>Væskebalance</vt:lpstr>
      <vt:lpstr>Mad før en konkurrence</vt:lpstr>
      <vt:lpstr>Under konkurrencer</vt:lpstr>
      <vt:lpstr>Efter konkurrencer</vt:lpstr>
      <vt:lpstr>De 8 kostråd</vt:lpstr>
      <vt:lpstr>Træningsoptimering</vt:lpstr>
      <vt:lpstr>Dias nummer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Line</dc:creator>
  <cp:lastModifiedBy>Elitesport Holstebro</cp:lastModifiedBy>
  <cp:revision>203</cp:revision>
  <dcterms:created xsi:type="dcterms:W3CDTF">2011-02-03T09:44:19Z</dcterms:created>
  <dcterms:modified xsi:type="dcterms:W3CDTF">2011-03-28T10:33:01Z</dcterms:modified>
</cp:coreProperties>
</file>